
<file path=[Content_Types].xml><?xml version="1.0" encoding="utf-8"?>
<Types xmlns="http://schemas.openxmlformats.org/package/2006/content-types">
  <Default Extension="xml" ContentType="application/vnd.openxmlformats-officedocument.extended-properties+xml"/>
  <Default Extension="jpeg" ContentType="image/jpeg"/>
  <Default Extension="png" ContentType="image/png"/>
  <Default Extension="fntdata" ContentType="application/x-fontdata"/>
  <Default Extension="rels" ContentType="application/vnd.openxmlformats-package.relationships+xml"/>
  <Override PartName="/docProps/core.xml" ContentType="application/vnd.openxmlformats-package.core-properties+xml"/>
  <Override PartName="/ppt/presentation.xml" ContentType="application/vnd.openxmlformats-officedocument.presentationml.presentation.main+xml"/>
  <Override PartName="/ppt/slides/slide24.xml" ContentType="application/vnd.openxmlformats-officedocument.presentationml.slide+xml"/>
  <Override PartName="/ppt/diagrams/layout37.xml" ContentType="application/vnd.openxmlformats-officedocument.drawingml.diagramLayout+xml"/>
  <Override PartName="/ppt/diagrams/layout36.xml" ContentType="application/vnd.openxmlformats-officedocument.drawingml.diagramLayout+xml"/>
  <Override PartName="/ppt/diagrams/data37.xml" ContentType="application/vnd.openxmlformats-officedocument.drawingml.diagramData+xml"/>
  <Override PartName="/ppt/diagrams/data36.xml" ContentType="application/vnd.openxmlformats-officedocument.drawingml.diagramData+xml"/>
  <Override PartName="/ppt/slideLayouts/slideLayout7.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diagrams/drawing36.xml" ContentType="application/vnd.ms-office.drawingml.diagramDrawing+xml"/>
  <Override PartName="/ppt/diagrams/drawing37.xml" ContentType="application/vnd.ms-office.drawingml.diagramDrawing+xml"/>
  <Override PartName="/ppt/diagrams/colors36.xml" ContentType="application/vnd.openxmlformats-officedocument.drawingml.diagramColors+xml"/>
  <Override PartName="/ppt/diagrams/colors37.xml" ContentType="application/vnd.openxmlformats-officedocument.drawingml.diagramColors+xml"/>
  <Override PartName="/ppt/diagrams/quickStyle36.xml" ContentType="application/vnd.openxmlformats-officedocument.drawingml.diagramStyle+xml"/>
  <Override PartName="/ppt/diagrams/quickStyle37.xml" ContentType="application/vnd.openxmlformats-officedocument.drawingml.diagramStyle+xml"/>
  <Override PartName="/ppt/slides/slide19.xml" ContentType="application/vnd.openxmlformats-officedocument.presentationml.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s/slide32.xml" ContentType="application/vnd.openxmlformats-officedocument.presentationml.slide+xml"/>
  <Override PartName="/ppt/diagrams/drawing40.xml" ContentType="application/vnd.ms-office.drawingml.diagramDrawing+xml"/>
  <Override PartName="/ppt/diagrams/colors40.xml" ContentType="application/vnd.openxmlformats-officedocument.drawingml.diagramColors+xml"/>
  <Override PartName="/ppt/diagrams/quickStyle40.xml" ContentType="application/vnd.openxmlformats-officedocument.drawingml.diagramStyle+xml"/>
  <Override PartName="/ppt/diagrams/layout40.xml" ContentType="application/vnd.openxmlformats-officedocument.drawingml.diagramLayout+xml"/>
  <Override PartName="/ppt/diagrams/data40.xml" ContentType="application/vnd.openxmlformats-officedocument.drawingml.diagramData+xml"/>
  <Override PartName="/ppt/slides/slide40.xml" ContentType="application/vnd.openxmlformats-officedocument.presentationml.slide+xml"/>
  <Override PartName="/ppt/tableStyles.xml" ContentType="application/vnd.openxmlformats-officedocument.presentationml.tableStyles+xml"/>
  <Override PartName="/ppt/slides/slide5.xml" ContentType="application/vnd.openxmlformats-officedocument.presentationml.slide+xml"/>
  <Override PartName="/ppt/diagrams/layout14.xml" ContentType="application/vnd.openxmlformats-officedocument.drawingml.diagramLayout+xml"/>
  <Override PartName="/ppt/diagrams/layout13.xml" ContentType="application/vnd.openxmlformats-officedocument.drawingml.diagramLayout+xml"/>
  <Override PartName="/ppt/diagrams/data14.xml" ContentType="application/vnd.openxmlformats-officedocument.drawingml.diagramData+xml"/>
  <Override PartName="/ppt/diagrams/data13.xml" ContentType="application/vnd.openxmlformats-officedocument.drawingml.diagramData+xml"/>
  <Override PartName="/ppt/diagrams/drawing13.xml" ContentType="application/vnd.ms-office.drawingml.diagramDrawing+xml"/>
  <Override PartName="/ppt/diagrams/drawing14.xml" ContentType="application/vnd.ms-office.drawingml.diagramDrawing+xml"/>
  <Override PartName="/ppt/diagrams/colors13.xml" ContentType="application/vnd.openxmlformats-officedocument.drawingml.diagramColors+xml"/>
  <Override PartName="/ppt/diagrams/colors14.xml" ContentType="application/vnd.openxmlformats-officedocument.drawingml.diagramColors+xml"/>
  <Override PartName="/ppt/diagrams/quickStyle13.xml" ContentType="application/vnd.openxmlformats-officedocument.drawingml.diagramStyle+xml"/>
  <Override PartName="/ppt/diagrams/quickStyle14.xml" ContentType="application/vnd.openxmlformats-officedocument.drawingml.diagramStyle+xml"/>
  <Override PartName="/ppt/slides/slide14.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diagrams/layout32.xml" ContentType="application/vnd.openxmlformats-officedocument.drawingml.diagramLayout+xml"/>
  <Override PartName="/ppt/diagrams/layout33.xml" ContentType="application/vnd.openxmlformats-officedocument.drawingml.diagramLayout+xml"/>
  <Override PartName="/ppt/diagrams/layout34.xml" ContentType="application/vnd.openxmlformats-officedocument.drawingml.diagramLayout+xml"/>
  <Override PartName="/ppt/diagrams/layout31.xml" ContentType="application/vnd.openxmlformats-officedocument.drawingml.diagramLayout+xml"/>
  <Override PartName="/ppt/diagrams/drawing34.xml" ContentType="application/vnd.ms-office.drawingml.diagramDrawing+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31.xml" ContentType="application/vnd.openxmlformats-officedocument.drawingml.diagramData+xml"/>
  <Override PartName="/ppt/diagrams/drawing33.xml" ContentType="application/vnd.ms-office.drawingml.diagramDrawing+xml"/>
  <Override PartName="/ppt/diagrams/colors34.xml" ContentType="application/vnd.openxmlformats-officedocument.drawingml.diagramColors+xml"/>
  <Override PartName="/ppt/diagrams/drawing31.xml" ContentType="application/vnd.ms-office.drawingml.diagramDrawing+xml"/>
  <Override PartName="/ppt/diagrams/drawing32.xml" ContentType="application/vnd.ms-office.drawingml.diagramDrawing+xml"/>
  <Override PartName="/ppt/diagrams/colors31.xml" ContentType="application/vnd.openxmlformats-officedocument.drawingml.diagramColors+xml"/>
  <Override PartName="/ppt/diagrams/colors33.xml" ContentType="application/vnd.openxmlformats-officedocument.drawingml.diagramColors+xml"/>
  <Override PartName="/ppt/diagrams/colors32.xml" ContentType="application/vnd.openxmlformats-officedocument.drawingml.diagramColors+xml"/>
  <Override PartName="/ppt/diagrams/quickStyle34.xml" ContentType="application/vnd.openxmlformats-officedocument.drawingml.diagramStyle+xml"/>
  <Override PartName="/ppt/diagrams/quickStyle31.xml" ContentType="application/vnd.openxmlformats-officedocument.drawingml.diagramStyle+xml"/>
  <Override PartName="/ppt/diagrams/quickStyle32.xml" ContentType="application/vnd.openxmlformats-officedocument.drawingml.diagramStyle+xml"/>
  <Override PartName="/ppt/diagrams/quickStyle33.xml" ContentType="application/vnd.openxmlformats-officedocument.drawingml.diagramStyle+xml"/>
  <Override PartName="/ppt/slides/slide30.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viewProps.xml" ContentType="application/vnd.openxmlformats-officedocument.presentationml.viewProps+xml"/>
  <Override PartName="/ppt/slides/slide3.xml" ContentType="application/vnd.openxmlformats-officedocument.presentationml.slide+xml"/>
  <Override PartName="/ppt/diagrams/layout5.xml" ContentType="application/vnd.openxmlformats-officedocument.drawingml.diagramLayout+xml"/>
  <Override PartName="/ppt/diagrams/layout6.xml" ContentType="application/vnd.openxmlformats-officedocument.drawingml.diagramLayout+xml"/>
  <Override PartName="/ppt/diagrams/drawing7.xml" ContentType="application/vnd.ms-office.drawingml.diagramDrawing+xml"/>
  <Override PartName="/ppt/diagrams/quickStyle10.xml" ContentType="application/vnd.openxmlformats-officedocument.drawingml.diagramStyle+xml"/>
  <Override PartName="/ppt/diagrams/drawing6.xml" ContentType="application/vnd.ms-office.drawingml.diagramDrawing+xml"/>
  <Override PartName="/ppt/diagrams/quickStyle9.xml" ContentType="application/vnd.openxmlformats-officedocument.drawingml.diagramStyle+xml"/>
  <Override PartName="/ppt/diagrams/data1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rawing5.xml" ContentType="application/vnd.ms-office.drawingml.diagramDrawing+xml"/>
  <Override PartName="/ppt/diagrams/quickStyle8.xml" ContentType="application/vnd.openxmlformats-officedocument.drawingml.diagramStyle+xml"/>
  <Override PartName="/ppt/diagrams/drawing3.xml" ContentType="application/vnd.ms-office.drawingml.diagramDrawing+xml"/>
  <Override PartName="/ppt/diagrams/drawing4.xml" ContentType="application/vnd.ms-office.drawingml.diagramDrawing+xml"/>
  <Override PartName="/ppt/diagrams/quickStyle7.xml" ContentType="application/vnd.openxmlformats-officedocument.drawingml.diagramStyle+xml"/>
  <Override PartName="/ppt/diagrams/data9.xml" ContentType="application/vnd.openxmlformats-officedocument.drawingml.diagramData+xml"/>
  <Override PartName="/ppt/diagrams/data10.xml" ContentType="application/vnd.openxmlformats-officedocument.drawingml.diagramData+xml"/>
  <Override PartName="/ppt/diagrams/colors10.xml" ContentType="application/vnd.openxmlformats-officedocument.drawingml.diagramColors+xml"/>
  <Override PartName="/ppt/diagrams/colors11.xml" ContentType="application/vnd.openxmlformats-officedocument.drawingml.diagramColors+xml"/>
  <Override PartName="/ppt/diagrams/colors3.xml" ContentType="application/vnd.openxmlformats-officedocument.drawingml.diagramColors+xml"/>
  <Override PartName="/ppt/diagrams/colors5.xml" ContentType="application/vnd.openxmlformats-officedocument.drawingml.diagramColors+xml"/>
  <Override PartName="/ppt/diagrams/layout7.xml" ContentType="application/vnd.openxmlformats-officedocument.drawingml.diagramLayout+xml"/>
  <Override PartName="/ppt/diagrams/layout8.xml" ContentType="application/vnd.openxmlformats-officedocument.drawingml.diagramLayout+xml"/>
  <Override PartName="/ppt/diagrams/drawing9.xml" ContentType="application/vnd.ms-office.drawingml.diagramDrawing+xml"/>
  <Override PartName="/ppt/diagrams/colors4.xml" ContentType="application/vnd.openxmlformats-officedocument.drawingml.diagramColors+xml"/>
  <Override PartName="/ppt/diagrams/quickStyle6.xml" ContentType="application/vnd.openxmlformats-officedocument.drawingml.diagramStyle+xml"/>
  <Override PartName="/ppt/diagrams/drawing8.xml" ContentType="application/vnd.ms-office.drawingml.diagramDrawing+xml"/>
  <Override PartName="/ppt/diagrams/quickStyle11.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data7.xml" ContentType="application/vnd.openxmlformats-officedocument.drawingml.diagramData+xml"/>
  <Override PartName="/ppt/diagrams/data8.xml" ContentType="application/vnd.openxmlformats-officedocument.drawingml.diagramData+xml"/>
  <Override PartName="/ppt/diagrams/colors8.xml" ContentType="application/vnd.openxmlformats-officedocument.drawingml.diagramColors+xml"/>
  <Override PartName="/ppt/diagrams/colors9.xml" ContentType="application/vnd.openxmlformats-officedocument.drawingml.diagramColors+xml"/>
  <Override PartName="/ppt/diagrams/layout11.xml" ContentType="application/vnd.openxmlformats-officedocument.drawingml.diagramLayout+xml"/>
  <Override PartName="/ppt/diagrams/layout4.xml" ContentType="application/vnd.openxmlformats-officedocument.drawingml.diagramLayout+xml"/>
  <Override PartName="/ppt/diagrams/layout3.xml" ContentType="application/vnd.openxmlformats-officedocument.drawingml.diagramLayout+xml"/>
  <Override PartName="/ppt/diagrams/data5.xml" ContentType="application/vnd.openxmlformats-officedocument.drawingml.diagramData+xml"/>
  <Override PartName="/ppt/diagrams/data6.xml" ContentType="application/vnd.openxmlformats-officedocument.drawingml.diagramData+xml"/>
  <Override PartName="/ppt/diagrams/colors7.xml" ContentType="application/vnd.openxmlformats-officedocument.drawingml.diagramColors+xml"/>
  <Override PartName="/ppt/diagrams/layout9.xml" ContentType="application/vnd.openxmlformats-officedocument.drawingml.diagramLayout+xml"/>
  <Override PartName="/ppt/diagrams/layout10.xml" ContentType="application/vnd.openxmlformats-officedocument.drawingml.diagramLayout+xml"/>
  <Override PartName="/ppt/diagrams/drawing11.xml" ContentType="application/vnd.ms-office.drawingml.diagramDrawing+xml"/>
  <Override PartName="/ppt/diagrams/colors6.xml" ContentType="application/vnd.openxmlformats-officedocument.drawingml.diagramColors+xml"/>
  <Override PartName="/ppt/diagrams/drawing10.xml" ContentType="application/vnd.ms-office.drawingml.diagramDrawing+xml"/>
  <Override PartName="/ppt/slides/slide17.xml" ContentType="application/vnd.openxmlformats-officedocument.presentationml.slide+xml"/>
  <Override PartName="/ppt/slides/slide12.xml" ContentType="application/vnd.openxmlformats-officedocument.presentationml.slide+xml"/>
  <Override PartName="/ppt/diagrams/layout25.xml" ContentType="application/vnd.openxmlformats-officedocument.drawingml.diagramLayout+xml"/>
  <Override PartName="/ppt/diagrams/data25.xml" ContentType="application/vnd.openxmlformats-officedocument.drawingml.diagramData+xml"/>
  <Override PartName="/ppt/diagrams/drawing25.xml" ContentType="application/vnd.ms-office.drawingml.diagramDrawing+xml"/>
  <Override PartName="/ppt/diagrams/colors25.xml" ContentType="application/vnd.openxmlformats-officedocument.drawingml.diagramColors+xml"/>
  <Override PartName="/ppt/diagrams/quickStyle25.xml" ContentType="application/vnd.openxmlformats-officedocument.drawingml.diagramStyle+xml"/>
  <Override PartName="/ppt/slides/slide20.xml" ContentType="application/vnd.openxmlformats-officedocument.presentationml.slide+xml"/>
  <Override PartName="/ppt/slides/slide25.xml" ContentType="application/vnd.openxmlformats-officedocument.presentationml.slide+xml"/>
  <Override PartName="/ppt/diagrams/layout39.xml" ContentType="application/vnd.openxmlformats-officedocument.drawingml.diagramLayout+xml"/>
  <Override PartName="/ppt/diagrams/layout38.xml" ContentType="application/vnd.openxmlformats-officedocument.drawingml.diagramLayout+xml"/>
  <Override PartName="/ppt/diagrams/data39.xml" ContentType="application/vnd.openxmlformats-officedocument.drawingml.diagramData+xml"/>
  <Override PartName="/ppt/diagrams/data38.xml" ContentType="application/vnd.openxmlformats-officedocument.drawingml.diagramData+xml"/>
  <Override PartName="/ppt/diagrams/drawing38.xml" ContentType="application/vnd.ms-office.drawingml.diagramDrawing+xml"/>
  <Override PartName="/ppt/diagrams/drawing39.xml" ContentType="application/vnd.ms-office.drawingml.diagramDrawing+xml"/>
  <Override PartName="/ppt/diagrams/colors38.xml" ContentType="application/vnd.openxmlformats-officedocument.drawingml.diagramColors+xml"/>
  <Override PartName="/ppt/diagrams/colors39.xml" ContentType="application/vnd.openxmlformats-officedocument.drawingml.diagramColors+xml"/>
  <Override PartName="/ppt/diagrams/quickStyle38.xml" ContentType="application/vnd.openxmlformats-officedocument.drawingml.diagramStyle+xml"/>
  <Override PartName="/ppt/diagrams/quickStyle39.xml" ContentType="application/vnd.openxmlformats-officedocument.drawingml.diagramStyle+xml"/>
  <Override PartName="/ppt/slides/slide28.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drawing19.xml" ContentType="application/vnd.ms-office.drawingml.diagramDrawing+xml"/>
  <Override PartName="/ppt/diagrams/layout15.xml" ContentType="application/vnd.openxmlformats-officedocument.drawingml.diagramLayout+xml"/>
  <Override PartName="/ppt/diagrams/drawing18.xml" ContentType="application/vnd.ms-office.drawingml.diagramDrawing+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colors19.xml" ContentType="application/vnd.openxmlformats-officedocument.drawingml.diagramColors+xml"/>
  <Override PartName="/ppt/diagrams/data15.xml" ContentType="application/vnd.openxmlformats-officedocument.drawingml.diagramData+xml"/>
  <Override PartName="/ppt/diagrams/drawing17.xml" ContentType="application/vnd.ms-office.drawingml.diagramDrawing+xml"/>
  <Override PartName="/ppt/diagrams/colors18.xml" ContentType="application/vnd.openxmlformats-officedocument.drawingml.diagramColors+xml"/>
  <Override PartName="/ppt/diagrams/drawing15.xml" ContentType="application/vnd.ms-office.drawingml.diagramDrawing+xml"/>
  <Override PartName="/ppt/diagrams/drawing16.xml" ContentType="application/vnd.ms-office.drawingml.diagramDrawing+xml"/>
  <Override PartName="/ppt/diagrams/quickStyle19.xml" ContentType="application/vnd.openxmlformats-officedocument.drawingml.diagramStyle+xml"/>
  <Override PartName="/ppt/diagrams/colors15.xml" ContentType="application/vnd.openxmlformats-officedocument.drawingml.diagramColors+xml"/>
  <Override PartName="/ppt/diagrams/colors17.xml" ContentType="application/vnd.openxmlformats-officedocument.drawingml.diagramColors+xml"/>
  <Override PartName="/ppt/diagrams/layout19.xml" ContentType="application/vnd.openxmlformats-officedocument.drawingml.diagramLayout+xml"/>
  <Override PartName="/ppt/diagrams/colors16.xml" ContentType="application/vnd.openxmlformats-officedocument.drawingml.diagramColors+xml"/>
  <Override PartName="/ppt/diagrams/quickStyle18.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data19.xml" ContentType="application/vnd.openxmlformats-officedocument.drawingml.diagramData+xml"/>
  <Override PartName="/ppt/slides/slide1.xml" ContentType="application/vnd.openxmlformats-officedocument.presentationml.slide+xml"/>
  <Override PartName="/ppt/notesSlides/notesSlide1.xml" ContentType="application/vnd.openxmlformats-officedocument.presentationml.notesSlide+xml"/>
  <Override PartName="/ppt/slides/slide10.xml" ContentType="application/vnd.openxmlformats-officedocument.presentationml.slide+xml"/>
  <Override PartName="/ppt/diagrams/layout23.xml" ContentType="application/vnd.openxmlformats-officedocument.drawingml.diagramLayout+xml"/>
  <Override PartName="/ppt/diagrams/data23.xml" ContentType="application/vnd.openxmlformats-officedocument.drawingml.diagramData+xml"/>
  <Override PartName="/ppt/diagrams/drawing23.xml" ContentType="application/vnd.ms-office.drawingml.diagramDrawing+xml"/>
  <Override PartName="/ppt/diagrams/colors23.xml" ContentType="application/vnd.openxmlformats-officedocument.drawingml.diagramColors+xml"/>
  <Override PartName="/ppt/diagrams/quickStyle23.xml" ContentType="application/vnd.openxmlformats-officedocument.drawingml.diagramStyle+xml"/>
  <Override PartName="/ppt/slides/slide15.xml" ContentType="application/vnd.openxmlformats-officedocument.presentationml.slide+xml"/>
  <Override PartName="/ppt/diagrams/layout28.xml" ContentType="application/vnd.openxmlformats-officedocument.drawingml.diagramLayout+xml"/>
  <Override PartName="/ppt/diagrams/layout29.xml" ContentType="application/vnd.openxmlformats-officedocument.drawingml.diagramLayout+xml"/>
  <Override PartName="/ppt/diagrams/layout27.xml" ContentType="application/vnd.openxmlformats-officedocument.drawingml.diagramLayout+xml"/>
  <Override PartName="/ppt/diagrams/data28.xml" ContentType="application/vnd.openxmlformats-officedocument.drawingml.diagramData+xml"/>
  <Override PartName="/ppt/diagrams/data29.xml" ContentType="application/vnd.openxmlformats-officedocument.drawingml.diagramData+xml"/>
  <Override PartName="/ppt/diagrams/data27.xml" ContentType="application/vnd.openxmlformats-officedocument.drawingml.diagramData+xml"/>
  <Override PartName="/ppt/diagrams/drawing29.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colors27.xml" ContentType="application/vnd.openxmlformats-officedocument.drawingml.diagramColors+xml"/>
  <Override PartName="/ppt/diagrams/colors29.xml" ContentType="application/vnd.openxmlformats-officedocument.drawingml.diagramColors+xml"/>
  <Override PartName="/ppt/diagrams/colors28.xml" ContentType="application/vnd.openxmlformats-officedocument.drawingml.diagramColors+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slides/slide23.xml" ContentType="application/vnd.openxmlformats-officedocument.presentationml.slide+xml"/>
  <Override PartName="/ppt/diagrams/layout35.xml" ContentType="application/vnd.openxmlformats-officedocument.drawingml.diagramLayout+xml"/>
  <Override PartName="/ppt/diagrams/data35.xml" ContentType="application/vnd.openxmlformats-officedocument.drawingml.diagramData+xml"/>
  <Override PartName="/ppt/diagrams/drawing35.xml" ContentType="application/vnd.ms-office.drawingml.diagramDrawing+xml"/>
  <Override PartName="/ppt/diagrams/colors35.xml" ContentType="application/vnd.openxmlformats-officedocument.drawingml.diagramColors+xml"/>
  <Override PartName="/ppt/diagrams/quickStyle35.xml" ContentType="application/vnd.openxmlformats-officedocument.drawingml.diagramStyle+xml"/>
  <Override PartName="/ppt/slides/slide31.xml" ContentType="application/vnd.openxmlformats-officedocument.presentationml.slide+xml"/>
  <Override PartName="/ppt/slides/slide36.xml" ContentType="application/vnd.openxmlformats-officedocument.presentationml.slide+xml"/>
  <Override PartName="/ppt/theme/theme1.xml" ContentType="application/vnd.openxmlformats-officedocument.theme+xml"/>
  <Override PartName="/ppt/slides/slide1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diagrams/layout12.xml" ContentType="application/vnd.openxmlformats-officedocument.drawingml.diagramLayout+xml"/>
  <Override PartName="/ppt/diagrams/data12.xml" ContentType="application/vnd.openxmlformats-officedocument.drawingml.diagramData+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slides/slide13.xml" ContentType="application/vnd.openxmlformats-officedocument.presentationml.slide+xml"/>
  <Override PartName="/ppt/diagrams/layout26.xml" ContentType="application/vnd.openxmlformats-officedocument.drawingml.diagramLayout+xml"/>
  <Override PartName="/ppt/diagrams/data26.xml" ContentType="application/vnd.openxmlformats-officedocument.drawingml.diagramData+xml"/>
  <Override PartName="/ppt/diagrams/drawing26.xml" ContentType="application/vnd.ms-office.drawingml.diagramDrawing+xml"/>
  <Override PartName="/ppt/diagrams/colors26.xml" ContentType="application/vnd.openxmlformats-officedocument.drawingml.diagramColors+xml"/>
  <Override PartName="/ppt/diagrams/quickStyle26.xml" ContentType="application/vnd.openxmlformats-officedocument.drawingml.diagramStyle+xml"/>
  <Override PartName="/ppt/slides/slide21.xml" ContentType="application/vnd.openxmlformats-officedocument.presentationml.slide+xml"/>
  <Override PartName="/ppt/diagrams/layout30.xml" ContentType="application/vnd.openxmlformats-officedocument.drawingml.diagramLayout+xml"/>
  <Override PartName="/ppt/diagrams/data30.xml" ContentType="application/vnd.openxmlformats-officedocument.drawingml.diagramData+xml"/>
  <Override PartName="/ppt/diagrams/drawing30.xml" ContentType="application/vnd.ms-office.drawingml.diagramDrawing+xml"/>
  <Override PartName="/ppt/diagrams/colors30.xml" ContentType="application/vnd.openxmlformats-officedocument.drawingml.diagramColors+xml"/>
  <Override PartName="/ppt/diagrams/quickStyle30.xml" ContentType="application/vnd.openxmlformats-officedocument.drawingml.diagramStyle+xml"/>
  <Override PartName="/ppt/slides/slide26.xml" ContentType="application/vnd.openxmlformats-officedocument.presentationml.slide+xml"/>
  <Override PartName="/ppt/slides/slide34.xml" ContentType="application/vnd.openxmlformats-officedocument.presentationml.slide+xml"/>
  <Override PartName="/ppt/slides/slide8.xml" ContentType="application/vnd.openxmlformats-officedocument.presentationml.slide+xml"/>
  <Override PartName="/ppt/diagrams/data22.xml" ContentType="application/vnd.openxmlformats-officedocument.drawingml.diagramData+xml"/>
  <Override PartName="/ppt/diagrams/data21.xml" ContentType="application/vnd.openxmlformats-officedocument.drawingml.diagramData+xml"/>
  <Override PartName="/ppt/diagrams/drawing21.xml" ContentType="application/vnd.ms-office.drawingml.diagramDrawing+xml"/>
  <Override PartName="/ppt/diagrams/drawing22.xml" ContentType="application/vnd.ms-office.drawingml.diagramDrawing+xml"/>
  <Override PartName="/ppt/notesSlides/notesSlide2.xml" ContentType="application/vnd.openxmlformats-officedocument.presentationml.notesSlide+xml"/>
  <Override PartName="/ppt/diagrams/colors21.xml" ContentType="application/vnd.openxmlformats-officedocument.drawingml.diagramColors+xml"/>
  <Override PartName="/ppt/diagrams/colors22.xml" ContentType="application/vnd.openxmlformats-officedocument.drawingml.diagramColors+xml"/>
  <Override PartName="/ppt/diagrams/quickStyle21.xml" ContentType="application/vnd.openxmlformats-officedocument.drawingml.diagramStyle+xml"/>
  <Override PartName="/ppt/diagrams/quickStyle22.xml" ContentType="application/vnd.openxmlformats-officedocument.drawingml.diagramStyle+xml"/>
  <Override PartName="/ppt/diagrams/layout21.xml" ContentType="application/vnd.openxmlformats-officedocument.drawingml.diagramLayout+xml"/>
  <Override PartName="/ppt/diagrams/layout22.xml" ContentType="application/vnd.openxmlformats-officedocument.drawingml.diagramLayout+xml"/>
  <Override PartName="/ppt/slides/slide29.xml" ContentType="application/vnd.openxmlformats-officedocument.presentationml.slide+xml"/>
  <Override PartName="/ppt/slides/slide42.xml" ContentType="application/vnd.openxmlformats-officedocument.presentationml.slide+xml"/>
  <Override PartName="/ppt/notesSlides/notesSlide5.xml" ContentType="application/vnd.openxmlformats-officedocument.presentationml.notesSlide+xml"/>
  <Override PartName="/ppt/presProps.xml" ContentType="application/vnd.openxmlformats-officedocument.presentationml.presProps+xml"/>
  <Override PartName="/ppt/slides/slide2.xml" ContentType="application/vnd.openxmlformats-officedocument.presentationml.slide+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1.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colors1.xml" ContentType="application/vnd.openxmlformats-officedocument.drawingml.diagramColors+xml"/>
  <Override PartName="/ppt/diagrams/colors2.xml" ContentType="application/vnd.openxmlformats-officedocument.drawingml.diagramColors+xml"/>
  <Override PartName="/ppt/diagrams/quickStyle1.xml" ContentType="application/vnd.openxmlformats-officedocument.drawingml.diagramStyle+xml"/>
  <Override PartName="/ppt/diagrams/quickStyle2.xml" ContentType="application/vnd.openxmlformats-officedocument.drawingml.diagramStyle+xml"/>
  <Override PartName="/ppt/slides/slide7.xml" ContentType="application/vnd.openxmlformats-officedocument.presentationml.slide+xml"/>
  <Override PartName="/ppt/diagrams/layout20.xml" ContentType="application/vnd.openxmlformats-officedocument.drawingml.diagramLayout+xml"/>
  <Override PartName="/ppt/diagrams/data20.xml" ContentType="application/vnd.openxmlformats-officedocument.drawingml.diagramData+xml"/>
  <Override PartName="/ppt/diagrams/drawing20.xml" ContentType="application/vnd.ms-office.drawingml.diagramDrawing+xml"/>
  <Override PartName="/ppt/diagrams/colors20.xml" ContentType="application/vnd.openxmlformats-officedocument.drawingml.diagramColors+xml"/>
  <Override PartName="/ppt/diagrams/quickStyle20.xml" ContentType="application/vnd.openxmlformats-officedocument.drawingml.diagramStyle+xml"/>
  <Override PartName="/ppt/slides/slide11.xml" ContentType="application/vnd.openxmlformats-officedocument.presentationml.slide+xml"/>
  <Override PartName="/ppt/diagrams/data24.xml" ContentType="application/vnd.openxmlformats-officedocument.drawingml.diagramData+xml"/>
  <Override PartName="/ppt/diagrams/drawing24.xml" ContentType="application/vnd.ms-office.drawingml.diagramDrawing+xml"/>
  <Override PartName="/ppt/notesSlides/notesSlide3.xml" ContentType="application/vnd.openxmlformats-officedocument.presentationml.notesSlide+xml"/>
  <Override PartName="/ppt/diagrams/colors24.xml" ContentType="application/vnd.openxmlformats-officedocument.drawingml.diagramColors+xml"/>
  <Override PartName="/ppt/diagrams/quickStyle24.xml" ContentType="application/vnd.openxmlformats-officedocument.drawingml.diagramStyle+xml"/>
  <Override PartName="/ppt/diagrams/layout24.xml" ContentType="application/vnd.openxmlformats-officedocument.drawingml.diagramLayout+xml"/>
  <Override PartName="/ppt/slides/slide16.xml" ContentType="application/vnd.openxmlformats-officedocument.presentationml.slide+xml"/>
  <Override PartName="/ppt/slides/slide37.xml" ContentType="application/vnd.openxmlformats-officedocument.presentationml.slide+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2"/>
  </p:sldMasterIdLst>
  <p:notesMasterIdLst>
    <p:notesMasterId r:id="rId45"/>
  </p:notesMasterIdLst>
  <p:sldIdLst>
    <p:sldId id="256" r:id="rId3"/>
    <p:sldId id="299" r:id="rId4"/>
    <p:sldId id="300" r:id="rId5"/>
    <p:sldId id="318" r:id="rId6"/>
    <p:sldId id="275" r:id="rId7"/>
    <p:sldId id="297" r:id="rId8"/>
    <p:sldId id="298" r:id="rId9"/>
    <p:sldId id="306" r:id="rId10"/>
    <p:sldId id="309" r:id="rId11"/>
    <p:sldId id="310" r:id="rId12"/>
    <p:sldId id="307" r:id="rId13"/>
    <p:sldId id="312" r:id="rId14"/>
    <p:sldId id="303" r:id="rId15"/>
    <p:sldId id="304" r:id="rId16"/>
    <p:sldId id="305" r:id="rId17"/>
    <p:sldId id="308" r:id="rId18"/>
    <p:sldId id="314" r:id="rId19"/>
    <p:sldId id="315" r:id="rId20"/>
    <p:sldId id="331" r:id="rId21"/>
    <p:sldId id="319" r:id="rId22"/>
    <p:sldId id="301" r:id="rId23"/>
    <p:sldId id="302" r:id="rId24"/>
    <p:sldId id="311" r:id="rId25"/>
    <p:sldId id="313" r:id="rId26"/>
    <p:sldId id="320" r:id="rId27"/>
    <p:sldId id="321" r:id="rId28"/>
    <p:sldId id="322" r:id="rId29"/>
    <p:sldId id="323" r:id="rId30"/>
    <p:sldId id="324" r:id="rId31"/>
    <p:sldId id="325" r:id="rId32"/>
    <p:sldId id="332" r:id="rId33"/>
    <p:sldId id="333" r:id="rId34"/>
    <p:sldId id="334" r:id="rId35"/>
    <p:sldId id="326" r:id="rId36"/>
    <p:sldId id="327" r:id="rId37"/>
    <p:sldId id="328" r:id="rId38"/>
    <p:sldId id="330" r:id="rId39"/>
    <p:sldId id="335" r:id="rId40"/>
    <p:sldId id="336" r:id="rId41"/>
    <p:sldId id="337" r:id="rId42"/>
    <p:sldId id="338" r:id="rId43"/>
    <p:sldId id="269" r:id="rId44"/>
  </p:sldIdLst>
  <p:sldSz cx="9144000" cy="5143500" type="screen16x9"/>
  <p:notesSz cx="6797675" cy="9928225"/>
  <p:embeddedFontLst>
    <p:embeddedFont>
      <p:font typeface="Aptos Narrow" panose="020B0004020202020204" pitchFamily="34" charset="0"/>
      <p:regular r:id="rId46"/>
      <p:bold r:id="rId47"/>
    </p:embeddedFont>
    <p:embeddedFont>
      <p:font typeface="Arial Rounded MT Bold" panose="020F0704030504030204" pitchFamily="34" charset="0"/>
      <p:regular r:id="rId48"/>
    </p:embeddedFont>
    <p:embeddedFont>
      <p:font typeface="Franklin Gothic Book" panose="020B0503020102020204" pitchFamily="34" charset="0"/>
      <p:regular r:id="rId49"/>
      <p:italic r:id="rId50"/>
    </p:embeddedFont>
    <p:embeddedFont>
      <p:font typeface="Perpetua" panose="02020502060401020303" pitchFamily="18" charset="0"/>
      <p:regular r:id="rId51"/>
      <p:bold r:id="rId52"/>
      <p:italic r:id="rId53"/>
      <p:boldItalic r:id="rId54"/>
    </p:embeddedFont>
    <p:embeddedFont>
      <p:font typeface="Roboto" panose="02000000000000000000" pitchFamily="2" charset="0"/>
      <p:regular r:id="rId55"/>
      <p:bold r:id="rId56"/>
      <p:italic r:id="rId57"/>
      <p:boldItalic r:id="rId58"/>
    </p:embeddedFont>
    <p:embeddedFont>
      <p:font typeface="Tahoma" panose="020B0604030504040204" pitchFamily="34" charset="0"/>
      <p:regular r:id="rId59"/>
      <p:bold r:id="rId60"/>
    </p:embeddedFont>
    <p:embeddedFont>
      <p:font typeface="Wingdings 2" panose="05020102010507070707" pitchFamily="18" charset="2"/>
      <p:regular r:id="rId61"/>
    </p:embeddedFont>
    <p:embeddedFont>
      <p:font typeface="Zilla Slab" panose="020B0604020202020204" charset="0"/>
      <p:regular r:id="rId62"/>
      <p:bold r:id="rId63"/>
      <p: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50"/>
  </p:normalViewPr>
  <p:slideViewPr>
    <p:cSldViewPr snapToGrid="0" snapToObjects="1" showGuides="1">
      <p:cViewPr>
        <p:scale>
          <a:sx n="107" d="100"/>
          <a:sy n="107" d="100"/>
        </p:scale>
        <p:origin x="754" y="-341"/>
      </p:cViewPr>
      <p:guideLst>
        <p:guide orient="horz" pos="1620"/>
        <p:guide pos="2880"/>
      </p:guideLst>
    </p:cSldViewPr>
  </p:slideViewPr>
  <p:notesTextViewPr>
    <p:cViewPr>
      <p:scale>
        <a:sx n="1" d="1"/>
        <a:sy n="1" d="1"/>
      </p:scale>
      <p:origin x="0" y="0"/>
    </p:cViewPr>
  </p:notesTextViewPr>
  <p:sorterViewPr>
    <p:cViewPr>
      <p:scale>
        <a:sx n="100" d="100"/>
        <a:sy n="100" d="100"/>
      </p:scale>
      <p:origin x="0" y="-1128"/>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24.xml" Id="rId26" /><Relationship Type="http://schemas.openxmlformats.org/officeDocument/2006/relationships/slide" Target="/ppt/slides/slide19.xml" Id="rId21" /><Relationship Type="http://schemas.openxmlformats.org/officeDocument/2006/relationships/slide" Target="/ppt/slides/slide32.xml" Id="rId34" /><Relationship Type="http://schemas.openxmlformats.org/officeDocument/2006/relationships/slide" Target="/ppt/slides/slide40.xml" Id="rId42" /><Relationship Type="http://schemas.openxmlformats.org/officeDocument/2006/relationships/font" Target="/ppt/fonts/font2.fntdata" Id="rId47" /><Relationship Type="http://schemas.openxmlformats.org/officeDocument/2006/relationships/font" Target="/ppt/fonts/font5.fntdata" Id="rId50" /><Relationship Type="http://schemas.openxmlformats.org/officeDocument/2006/relationships/font" Target="/ppt/fonts/font10.fntdata" Id="rId55" /><Relationship Type="http://schemas.openxmlformats.org/officeDocument/2006/relationships/font" Target="/ppt/fonts/font18.fntdata" Id="rId63" /><Relationship Type="http://schemas.openxmlformats.org/officeDocument/2006/relationships/tableStyles" Target="/ppt/tableStyles.xml" Id="rId68" /><Relationship Type="http://schemas.openxmlformats.org/officeDocument/2006/relationships/slide" Target="/ppt/slides/slide5.xml" Id="rId7" /><Relationship Type="http://schemas.openxmlformats.org/officeDocument/2006/relationships/slideMaster" Target="/ppt/slideMasters/slideMaster2.xml" Id="rId2" /><Relationship Type="http://schemas.openxmlformats.org/officeDocument/2006/relationships/slide" Target="/ppt/slides/slide14.xml" Id="rId16" /><Relationship Type="http://schemas.openxmlformats.org/officeDocument/2006/relationships/slide" Target="/ppt/slides/slide27.xml" Id="rId29" /><Relationship Type="http://schemas.openxmlformats.org/officeDocument/2006/relationships/slide" Target="/ppt/slides/slide9.xml" Id="rId11" /><Relationship Type="http://schemas.openxmlformats.org/officeDocument/2006/relationships/slide" Target="/ppt/slides/slide22.xml" Id="rId24" /><Relationship Type="http://schemas.openxmlformats.org/officeDocument/2006/relationships/slide" Target="/ppt/slides/slide30.xml" Id="rId32" /><Relationship Type="http://schemas.openxmlformats.org/officeDocument/2006/relationships/slide" Target="/ppt/slides/slide35.xml" Id="rId37" /><Relationship Type="http://schemas.openxmlformats.org/officeDocument/2006/relationships/slide" Target="/ppt/slides/slide38.xml" Id="rId40" /><Relationship Type="http://schemas.openxmlformats.org/officeDocument/2006/relationships/notesMaster" Target="/ppt/notesMasters/notesMaster1.xml" Id="rId45" /><Relationship Type="http://schemas.openxmlformats.org/officeDocument/2006/relationships/font" Target="/ppt/fonts/font8.fntdata" Id="rId53" /><Relationship Type="http://schemas.openxmlformats.org/officeDocument/2006/relationships/font" Target="/ppt/fonts/font13.fntdata" Id="rId58" /><Relationship Type="http://schemas.openxmlformats.org/officeDocument/2006/relationships/viewProps" Target="/ppt/viewProps.xml" Id="rId66" /><Relationship Type="http://schemas.openxmlformats.org/officeDocument/2006/relationships/slide" Target="/ppt/slides/slide3.xml" Id="rId5" /><Relationship Type="http://schemas.openxmlformats.org/officeDocument/2006/relationships/font" Target="/ppt/fonts/font16.fntdata" Id="rId61" /><Relationship Type="http://schemas.openxmlformats.org/officeDocument/2006/relationships/slide" Target="/ppt/slides/slide17.xml" Id="rId19" /><Relationship Type="http://schemas.openxmlformats.org/officeDocument/2006/relationships/slide" Target="/ppt/slides/slide12.xml" Id="rId14" /><Relationship Type="http://schemas.openxmlformats.org/officeDocument/2006/relationships/slide" Target="/ppt/slides/slide20.xml" Id="rId22" /><Relationship Type="http://schemas.openxmlformats.org/officeDocument/2006/relationships/slide" Target="/ppt/slides/slide25.xml" Id="rId27" /><Relationship Type="http://schemas.openxmlformats.org/officeDocument/2006/relationships/slide" Target="/ppt/slides/slide28.xml" Id="rId30" /><Relationship Type="http://schemas.openxmlformats.org/officeDocument/2006/relationships/slide" Target="/ppt/slides/slide33.xml" Id="rId35" /><Relationship Type="http://schemas.openxmlformats.org/officeDocument/2006/relationships/slide" Target="/ppt/slides/slide41.xml" Id="rId43" /><Relationship Type="http://schemas.openxmlformats.org/officeDocument/2006/relationships/font" Target="/ppt/fonts/font3.fntdata" Id="rId48" /><Relationship Type="http://schemas.openxmlformats.org/officeDocument/2006/relationships/font" Target="/ppt/fonts/font11.fntdata" Id="rId56" /><Relationship Type="http://schemas.openxmlformats.org/officeDocument/2006/relationships/font" Target="/ppt/fonts/font19.fntdata" Id="rId64" /><Relationship Type="http://schemas.openxmlformats.org/officeDocument/2006/relationships/slide" Target="/ppt/slides/slide6.xml" Id="rId8" /><Relationship Type="http://schemas.openxmlformats.org/officeDocument/2006/relationships/font" Target="/ppt/fonts/font6.fntdata" Id="rId51" /><Relationship Type="http://schemas.openxmlformats.org/officeDocument/2006/relationships/slide" Target="/ppt/slides/slide1.xml" Id="rId3" /><Relationship Type="http://schemas.openxmlformats.org/officeDocument/2006/relationships/slide" Target="/ppt/slides/slide10.xml" Id="rId12" /><Relationship Type="http://schemas.openxmlformats.org/officeDocument/2006/relationships/slide" Target="/ppt/slides/slide15.xml" Id="rId17" /><Relationship Type="http://schemas.openxmlformats.org/officeDocument/2006/relationships/slide" Target="/ppt/slides/slide23.xml" Id="rId25" /><Relationship Type="http://schemas.openxmlformats.org/officeDocument/2006/relationships/slide" Target="/ppt/slides/slide31.xml" Id="rId33" /><Relationship Type="http://schemas.openxmlformats.org/officeDocument/2006/relationships/slide" Target="/ppt/slides/slide36.xml" Id="rId38" /><Relationship Type="http://schemas.openxmlformats.org/officeDocument/2006/relationships/font" Target="/ppt/fonts/font1.fntdata" Id="rId46" /><Relationship Type="http://schemas.openxmlformats.org/officeDocument/2006/relationships/font" Target="/ppt/fonts/font14.fntdata" Id="rId59" /><Relationship Type="http://schemas.openxmlformats.org/officeDocument/2006/relationships/theme" Target="/ppt/theme/theme1.xml" Id="rId67" /><Relationship Type="http://schemas.openxmlformats.org/officeDocument/2006/relationships/slide" Target="/ppt/slides/slide18.xml" Id="rId20" /><Relationship Type="http://schemas.openxmlformats.org/officeDocument/2006/relationships/slide" Target="/ppt/slides/slide39.xml" Id="rId41" /><Relationship Type="http://schemas.openxmlformats.org/officeDocument/2006/relationships/font" Target="/ppt/fonts/font9.fntdata" Id="rId54" /><Relationship Type="http://schemas.openxmlformats.org/officeDocument/2006/relationships/font" Target="/ppt/fonts/font17.fntdata" Id="rId62" /><Relationship Type="http://schemas.openxmlformats.org/officeDocument/2006/relationships/slide" Target="/ppt/slides/slide4.xml" Id="rId6" /><Relationship Type="http://schemas.openxmlformats.org/officeDocument/2006/relationships/slide" Target="/ppt/slides/slide13.xml" Id="rId15" /><Relationship Type="http://schemas.openxmlformats.org/officeDocument/2006/relationships/slide" Target="/ppt/slides/slide21.xml" Id="rId23" /><Relationship Type="http://schemas.openxmlformats.org/officeDocument/2006/relationships/slide" Target="/ppt/slides/slide26.xml" Id="rId28" /><Relationship Type="http://schemas.openxmlformats.org/officeDocument/2006/relationships/slide" Target="/ppt/slides/slide34.xml" Id="rId36" /><Relationship Type="http://schemas.openxmlformats.org/officeDocument/2006/relationships/font" Target="/ppt/fonts/font4.fntdata" Id="rId49" /><Relationship Type="http://schemas.openxmlformats.org/officeDocument/2006/relationships/font" Target="/ppt/fonts/font12.fntdata" Id="rId57" /><Relationship Type="http://schemas.openxmlformats.org/officeDocument/2006/relationships/slide" Target="/ppt/slides/slide8.xml" Id="rId10" /><Relationship Type="http://schemas.openxmlformats.org/officeDocument/2006/relationships/slide" Target="/ppt/slides/slide29.xml" Id="rId31" /><Relationship Type="http://schemas.openxmlformats.org/officeDocument/2006/relationships/slide" Target="/ppt/slides/slide42.xml" Id="rId44" /><Relationship Type="http://schemas.openxmlformats.org/officeDocument/2006/relationships/font" Target="/ppt/fonts/font7.fntdata" Id="rId52" /><Relationship Type="http://schemas.openxmlformats.org/officeDocument/2006/relationships/font" Target="/ppt/fonts/font15.fntdata" Id="rId60" /><Relationship Type="http://schemas.openxmlformats.org/officeDocument/2006/relationships/presProps" Target="/ppt/presProps.xml" Id="rId65" /><Relationship Type="http://schemas.openxmlformats.org/officeDocument/2006/relationships/slide" Target="/ppt/slides/slide2.xml" Id="rId4" /><Relationship Type="http://schemas.openxmlformats.org/officeDocument/2006/relationships/slide" Target="/ppt/slides/slide7.xml" Id="rId9" /><Relationship Type="http://schemas.openxmlformats.org/officeDocument/2006/relationships/slide" Target="/ppt/slides/slide11.xml" Id="rId13" /><Relationship Type="http://schemas.openxmlformats.org/officeDocument/2006/relationships/slide" Target="/ppt/slides/slide16.xml" Id="rId18" /><Relationship Type="http://schemas.openxmlformats.org/officeDocument/2006/relationships/slide" Target="/ppt/slides/slide37.xml" Id="rId39"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09CE6-81D3-4249-92B6-0ABA0277DA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DF25BD-3C78-4977-B09C-3B2B5E8E0643}">
      <dgm:prSet custT="1"/>
      <dgm:spPr/>
      <dgm:t>
        <a:bodyPr/>
        <a:lstStyle/>
        <a:p>
          <a:pPr algn="ctr" rtl="0"/>
          <a:r>
            <a:rPr lang="en-US" sz="1600" b="1" dirty="0"/>
            <a:t>NEW PRODUCT LAUNCH</a:t>
          </a:r>
        </a:p>
      </dgm:t>
    </dgm:pt>
    <dgm:pt modelId="{915BE5F0-2A53-4013-AE1D-F289C7938A11}" type="parTrans" cxnId="{56D062EA-4D7A-42FE-B0C9-891EFE00428B}">
      <dgm:prSet/>
      <dgm:spPr/>
      <dgm:t>
        <a:bodyPr/>
        <a:lstStyle/>
        <a:p>
          <a:endParaRPr lang="en-US"/>
        </a:p>
      </dgm:t>
    </dgm:pt>
    <dgm:pt modelId="{CA5B451E-D905-4EB2-ACF8-A38EBA08E160}" type="sibTrans" cxnId="{56D062EA-4D7A-42FE-B0C9-891EFE00428B}">
      <dgm:prSet/>
      <dgm:spPr/>
      <dgm:t>
        <a:bodyPr/>
        <a:lstStyle/>
        <a:p>
          <a:endParaRPr lang="en-US"/>
        </a:p>
      </dgm:t>
    </dgm:pt>
    <dgm:pt modelId="{615D890B-4A20-404E-A1E0-904298FADB42}" type="pres">
      <dgm:prSet presAssocID="{51909CE6-81D3-4249-92B6-0ABA0277DA75}" presName="linear" presStyleCnt="0">
        <dgm:presLayoutVars>
          <dgm:animLvl val="lvl"/>
          <dgm:resizeHandles val="exact"/>
        </dgm:presLayoutVars>
      </dgm:prSet>
      <dgm:spPr/>
    </dgm:pt>
    <dgm:pt modelId="{98E0A294-ECC6-4ED0-A856-49E2B87808DD}" type="pres">
      <dgm:prSet presAssocID="{33DF25BD-3C78-4977-B09C-3B2B5E8E0643}" presName="parentText" presStyleLbl="node1" presStyleIdx="0" presStyleCnt="1">
        <dgm:presLayoutVars>
          <dgm:chMax val="0"/>
          <dgm:bulletEnabled val="1"/>
        </dgm:presLayoutVars>
      </dgm:prSet>
      <dgm:spPr/>
    </dgm:pt>
  </dgm:ptLst>
  <dgm:cxnLst>
    <dgm:cxn modelId="{8C64B70D-947B-46B5-90F0-9147647BA61A}" type="presOf" srcId="{33DF25BD-3C78-4977-B09C-3B2B5E8E0643}" destId="{98E0A294-ECC6-4ED0-A856-49E2B87808DD}" srcOrd="0" destOrd="0" presId="urn:microsoft.com/office/officeart/2005/8/layout/vList2"/>
    <dgm:cxn modelId="{B3FA7764-E4C3-4BC8-8846-41C9035CA7E0}" type="presOf" srcId="{51909CE6-81D3-4249-92B6-0ABA0277DA75}" destId="{615D890B-4A20-404E-A1E0-904298FADB42}" srcOrd="0" destOrd="0" presId="urn:microsoft.com/office/officeart/2005/8/layout/vList2"/>
    <dgm:cxn modelId="{56D062EA-4D7A-42FE-B0C9-891EFE00428B}" srcId="{51909CE6-81D3-4249-92B6-0ABA0277DA75}" destId="{33DF25BD-3C78-4977-B09C-3B2B5E8E0643}" srcOrd="0" destOrd="0" parTransId="{915BE5F0-2A53-4013-AE1D-F289C7938A11}" sibTransId="{CA5B451E-D905-4EB2-ACF8-A38EBA08E160}"/>
    <dgm:cxn modelId="{63ACF952-BD04-4686-8CF7-491990A08B4D}" type="presParOf" srcId="{615D890B-4A20-404E-A1E0-904298FADB42}" destId="{98E0A294-ECC6-4ED0-A856-49E2B87808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70B742-F886-4DAE-9376-6D61CA4F05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1261CC-68C0-435D-BD21-D827AC3CB085}">
      <dgm:prSet/>
      <dgm:spPr/>
      <dgm:t>
        <a:bodyPr/>
        <a:lstStyle/>
        <a:p>
          <a:pPr algn="ctr" rtl="0"/>
          <a:r>
            <a:rPr lang="en-US" b="1" i="0" u="sng" dirty="0"/>
            <a:t>DIMENSIONS</a:t>
          </a:r>
          <a:endParaRPr lang="en-US" dirty="0"/>
        </a:p>
      </dgm:t>
    </dgm:pt>
    <dgm:pt modelId="{41891427-41DF-4474-97FC-B00491591626}" type="parTrans" cxnId="{9252612B-FC90-4E55-B4DB-71B8FE44537F}">
      <dgm:prSet/>
      <dgm:spPr/>
      <dgm:t>
        <a:bodyPr/>
        <a:lstStyle/>
        <a:p>
          <a:endParaRPr lang="en-US"/>
        </a:p>
      </dgm:t>
    </dgm:pt>
    <dgm:pt modelId="{EA2F4E72-BB62-4821-8828-09C26D6CBE0F}" type="sibTrans" cxnId="{9252612B-FC90-4E55-B4DB-71B8FE44537F}">
      <dgm:prSet/>
      <dgm:spPr/>
      <dgm:t>
        <a:bodyPr/>
        <a:lstStyle/>
        <a:p>
          <a:endParaRPr lang="en-US"/>
        </a:p>
      </dgm:t>
    </dgm:pt>
    <dgm:pt modelId="{0A01D3AA-0A77-4E54-8617-5E43CA286FA0}" type="pres">
      <dgm:prSet presAssocID="{4370B742-F886-4DAE-9376-6D61CA4F0577}" presName="linear" presStyleCnt="0">
        <dgm:presLayoutVars>
          <dgm:animLvl val="lvl"/>
          <dgm:resizeHandles val="exact"/>
        </dgm:presLayoutVars>
      </dgm:prSet>
      <dgm:spPr/>
    </dgm:pt>
    <dgm:pt modelId="{641CC99A-86C4-4E5A-AD7B-4F05D1A3A675}" type="pres">
      <dgm:prSet presAssocID="{C61261CC-68C0-435D-BD21-D827AC3CB085}" presName="parentText" presStyleLbl="node1" presStyleIdx="0" presStyleCnt="1">
        <dgm:presLayoutVars>
          <dgm:chMax val="0"/>
          <dgm:bulletEnabled val="1"/>
        </dgm:presLayoutVars>
      </dgm:prSet>
      <dgm:spPr/>
    </dgm:pt>
  </dgm:ptLst>
  <dgm:cxnLst>
    <dgm:cxn modelId="{9252612B-FC90-4E55-B4DB-71B8FE44537F}" srcId="{4370B742-F886-4DAE-9376-6D61CA4F0577}" destId="{C61261CC-68C0-435D-BD21-D827AC3CB085}" srcOrd="0" destOrd="0" parTransId="{41891427-41DF-4474-97FC-B00491591626}" sibTransId="{EA2F4E72-BB62-4821-8828-09C26D6CBE0F}"/>
    <dgm:cxn modelId="{860C3E9C-8B6E-4C3A-84AE-0CD58C8310A3}" type="presOf" srcId="{4370B742-F886-4DAE-9376-6D61CA4F0577}" destId="{0A01D3AA-0A77-4E54-8617-5E43CA286FA0}" srcOrd="0" destOrd="0" presId="urn:microsoft.com/office/officeart/2005/8/layout/vList2"/>
    <dgm:cxn modelId="{579B74D3-7B70-423E-A59A-184531B1E681}" type="presOf" srcId="{C61261CC-68C0-435D-BD21-D827AC3CB085}" destId="{641CC99A-86C4-4E5A-AD7B-4F05D1A3A675}" srcOrd="0" destOrd="0" presId="urn:microsoft.com/office/officeart/2005/8/layout/vList2"/>
    <dgm:cxn modelId="{CFB18548-40B8-4923-A2C7-56CFC399CB95}" type="presParOf" srcId="{0A01D3AA-0A77-4E54-8617-5E43CA286FA0}" destId="{641CC99A-86C4-4E5A-AD7B-4F05D1A3A675}"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2F5118-8473-4A8A-840A-744629C17E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54909C-66F3-4D64-8803-901BC3EAB464}">
      <dgm:prSet/>
      <dgm:spPr/>
      <dgm:t>
        <a:bodyPr/>
        <a:lstStyle/>
        <a:p>
          <a:pPr algn="ctr" rtl="0"/>
          <a:r>
            <a:rPr lang="en-US" b="1" i="0" u="sng" dirty="0"/>
            <a:t>HIGHLIGHT</a:t>
          </a:r>
        </a:p>
      </dgm:t>
    </dgm:pt>
    <dgm:pt modelId="{A1669C58-1F48-4F07-BA28-4C63E80BD11A}" type="parTrans" cxnId="{E2920CF1-46D4-4A99-B3C6-305DE59CCBA4}">
      <dgm:prSet/>
      <dgm:spPr/>
      <dgm:t>
        <a:bodyPr/>
        <a:lstStyle/>
        <a:p>
          <a:endParaRPr lang="en-US"/>
        </a:p>
      </dgm:t>
    </dgm:pt>
    <dgm:pt modelId="{B0CC18DC-C3F7-422E-9653-AD1D7CC6F5D9}" type="sibTrans" cxnId="{E2920CF1-46D4-4A99-B3C6-305DE59CCBA4}">
      <dgm:prSet/>
      <dgm:spPr/>
      <dgm:t>
        <a:bodyPr/>
        <a:lstStyle/>
        <a:p>
          <a:endParaRPr lang="en-US"/>
        </a:p>
      </dgm:t>
    </dgm:pt>
    <dgm:pt modelId="{2DC07A79-B3BC-4972-8921-FF153973C0C7}" type="pres">
      <dgm:prSet presAssocID="{382F5118-8473-4A8A-840A-744629C17EDE}" presName="linear" presStyleCnt="0">
        <dgm:presLayoutVars>
          <dgm:animLvl val="lvl"/>
          <dgm:resizeHandles val="exact"/>
        </dgm:presLayoutVars>
      </dgm:prSet>
      <dgm:spPr/>
    </dgm:pt>
    <dgm:pt modelId="{F1F53CC7-B8AC-44F4-ACD2-BBAD6A4EE962}" type="pres">
      <dgm:prSet presAssocID="{3E54909C-66F3-4D64-8803-901BC3EAB464}" presName="parentText" presStyleLbl="node1" presStyleIdx="0" presStyleCnt="1">
        <dgm:presLayoutVars>
          <dgm:chMax val="0"/>
          <dgm:bulletEnabled val="1"/>
        </dgm:presLayoutVars>
      </dgm:prSet>
      <dgm:spPr/>
    </dgm:pt>
  </dgm:ptLst>
  <dgm:cxnLst>
    <dgm:cxn modelId="{503D8660-DE68-4C73-92EE-F8662B739D59}" type="presOf" srcId="{382F5118-8473-4A8A-840A-744629C17EDE}" destId="{2DC07A79-B3BC-4972-8921-FF153973C0C7}" srcOrd="0" destOrd="0" presId="urn:microsoft.com/office/officeart/2005/8/layout/vList2"/>
    <dgm:cxn modelId="{B48C4443-75B5-4223-AC5A-9426F4AD7EDF}" type="presOf" srcId="{3E54909C-66F3-4D64-8803-901BC3EAB464}" destId="{F1F53CC7-B8AC-44F4-ACD2-BBAD6A4EE962}" srcOrd="0" destOrd="0" presId="urn:microsoft.com/office/officeart/2005/8/layout/vList2"/>
    <dgm:cxn modelId="{E2920CF1-46D4-4A99-B3C6-305DE59CCBA4}" srcId="{382F5118-8473-4A8A-840A-744629C17EDE}" destId="{3E54909C-66F3-4D64-8803-901BC3EAB464}" srcOrd="0" destOrd="0" parTransId="{A1669C58-1F48-4F07-BA28-4C63E80BD11A}" sibTransId="{B0CC18DC-C3F7-422E-9653-AD1D7CC6F5D9}"/>
    <dgm:cxn modelId="{F001FD7E-6A75-4987-827A-6698B71FDF9E}" type="presParOf" srcId="{2DC07A79-B3BC-4972-8921-FF153973C0C7}" destId="{F1F53CC7-B8AC-44F4-ACD2-BBAD6A4EE962}"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A759B4-FC6F-4346-BD47-40A680FB06C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B27EC39-4B45-4BCC-9270-6CB3E9BEDFC5}">
      <dgm:prSet/>
      <dgm:spPr/>
      <dgm:t>
        <a:bodyPr/>
        <a:lstStyle/>
        <a:p>
          <a:pPr rtl="0"/>
          <a:r>
            <a:rPr lang="en-US" b="0" i="0" dirty="0"/>
            <a:t>THE 5 C FRAMEWORK</a:t>
          </a:r>
        </a:p>
      </dgm:t>
    </dgm:pt>
    <dgm:pt modelId="{5DD6DC93-E7BD-4AA3-9808-11A5A820B83D}" type="parTrans" cxnId="{2C0B84B4-D36A-4EEF-A3CC-337D68AE7A7D}">
      <dgm:prSet/>
      <dgm:spPr/>
      <dgm:t>
        <a:bodyPr/>
        <a:lstStyle/>
        <a:p>
          <a:endParaRPr lang="en-US"/>
        </a:p>
      </dgm:t>
    </dgm:pt>
    <dgm:pt modelId="{61143B58-1A24-411C-A6BD-34E90864FC99}" type="sibTrans" cxnId="{2C0B84B4-D36A-4EEF-A3CC-337D68AE7A7D}">
      <dgm:prSet/>
      <dgm:spPr/>
      <dgm:t>
        <a:bodyPr/>
        <a:lstStyle/>
        <a:p>
          <a:endParaRPr lang="en-US"/>
        </a:p>
      </dgm:t>
    </dgm:pt>
    <dgm:pt modelId="{EEAA87DE-330D-407A-B77B-4C822E444C16}" type="pres">
      <dgm:prSet presAssocID="{69A759B4-FC6F-4346-BD47-40A680FB06C6}" presName="diagram" presStyleCnt="0">
        <dgm:presLayoutVars>
          <dgm:dir/>
          <dgm:resizeHandles val="exact"/>
        </dgm:presLayoutVars>
      </dgm:prSet>
      <dgm:spPr/>
    </dgm:pt>
    <dgm:pt modelId="{C92B489F-8033-4A7E-BD79-3EF7AC727BBF}" type="pres">
      <dgm:prSet presAssocID="{BB27EC39-4B45-4BCC-9270-6CB3E9BEDFC5}" presName="node" presStyleLbl="node1" presStyleIdx="0" presStyleCnt="1" custLinFactNeighborX="2450" custLinFactNeighborY="14803">
        <dgm:presLayoutVars>
          <dgm:bulletEnabled val="1"/>
        </dgm:presLayoutVars>
      </dgm:prSet>
      <dgm:spPr/>
    </dgm:pt>
  </dgm:ptLst>
  <dgm:cxnLst>
    <dgm:cxn modelId="{5C8E5904-424D-4340-B373-67773BC5E792}" type="presOf" srcId="{BB27EC39-4B45-4BCC-9270-6CB3E9BEDFC5}" destId="{C92B489F-8033-4A7E-BD79-3EF7AC727BBF}" srcOrd="0" destOrd="0" presId="urn:microsoft.com/office/officeart/2005/8/layout/default"/>
    <dgm:cxn modelId="{067C5F96-FEFE-408F-BAC1-502ACA45A9FF}" type="presOf" srcId="{69A759B4-FC6F-4346-BD47-40A680FB06C6}" destId="{EEAA87DE-330D-407A-B77B-4C822E444C16}" srcOrd="0" destOrd="0" presId="urn:microsoft.com/office/officeart/2005/8/layout/default"/>
    <dgm:cxn modelId="{2C0B84B4-D36A-4EEF-A3CC-337D68AE7A7D}" srcId="{69A759B4-FC6F-4346-BD47-40A680FB06C6}" destId="{BB27EC39-4B45-4BCC-9270-6CB3E9BEDFC5}" srcOrd="0" destOrd="0" parTransId="{5DD6DC93-E7BD-4AA3-9808-11A5A820B83D}" sibTransId="{61143B58-1A24-411C-A6BD-34E90864FC99}"/>
    <dgm:cxn modelId="{215EEBA5-14F9-4999-A565-1BEE6DB15823}" type="presParOf" srcId="{EEAA87DE-330D-407A-B77B-4C822E444C16}" destId="{C92B489F-8033-4A7E-BD79-3EF7AC727BB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872E72-CD42-4543-85C8-AEBA7A799E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256AB47-1E5F-4D37-8467-AE523EE8F9E8}">
      <dgm:prSet custT="1"/>
      <dgm:spPr/>
      <dgm:t>
        <a:bodyPr anchor="t"/>
        <a:lstStyle/>
        <a:p>
          <a:pPr rtl="0"/>
          <a:r>
            <a:rPr lang="en-US" sz="2400" b="1" u="sng" dirty="0"/>
            <a:t>COMPANY</a:t>
          </a:r>
          <a:endParaRPr lang="en-US" sz="2400" dirty="0"/>
        </a:p>
      </dgm:t>
    </dgm:pt>
    <dgm:pt modelId="{D9C5BC28-FA97-466D-BCB3-406970D304ED}" type="parTrans" cxnId="{4A267466-2815-4651-96A9-15E3D03BA9E9}">
      <dgm:prSet/>
      <dgm:spPr/>
      <dgm:t>
        <a:bodyPr/>
        <a:lstStyle/>
        <a:p>
          <a:endParaRPr lang="en-US"/>
        </a:p>
      </dgm:t>
    </dgm:pt>
    <dgm:pt modelId="{4966A94C-2467-4BD8-90E7-FEA1F36BC665}" type="sibTrans" cxnId="{4A267466-2815-4651-96A9-15E3D03BA9E9}">
      <dgm:prSet/>
      <dgm:spPr/>
      <dgm:t>
        <a:bodyPr/>
        <a:lstStyle/>
        <a:p>
          <a:endParaRPr lang="en-US"/>
        </a:p>
      </dgm:t>
    </dgm:pt>
    <dgm:pt modelId="{2F1200C3-FD79-4614-ACC1-5B2D1C42EF4A}" type="pres">
      <dgm:prSet presAssocID="{95872E72-CD42-4543-85C8-AEBA7A799E6D}" presName="diagram" presStyleCnt="0">
        <dgm:presLayoutVars>
          <dgm:dir/>
          <dgm:resizeHandles val="exact"/>
        </dgm:presLayoutVars>
      </dgm:prSet>
      <dgm:spPr/>
    </dgm:pt>
    <dgm:pt modelId="{3F6A86C9-82D3-40D9-94FE-A216B3A3D8C0}" type="pres">
      <dgm:prSet presAssocID="{1256AB47-1E5F-4D37-8467-AE523EE8F9E8}" presName="node" presStyleLbl="node1" presStyleIdx="0" presStyleCnt="1" custScaleX="539938" custLinFactNeighborX="837" custLinFactNeighborY="46055">
        <dgm:presLayoutVars>
          <dgm:bulletEnabled val="1"/>
        </dgm:presLayoutVars>
      </dgm:prSet>
      <dgm:spPr/>
    </dgm:pt>
  </dgm:ptLst>
  <dgm:cxnLst>
    <dgm:cxn modelId="{E652622F-5462-43FC-B492-971993AFA489}" type="presOf" srcId="{95872E72-CD42-4543-85C8-AEBA7A799E6D}" destId="{2F1200C3-FD79-4614-ACC1-5B2D1C42EF4A}" srcOrd="0" destOrd="0" presId="urn:microsoft.com/office/officeart/2005/8/layout/default"/>
    <dgm:cxn modelId="{DA67F939-9480-48BA-8938-24BF3B257F66}" type="presOf" srcId="{1256AB47-1E5F-4D37-8467-AE523EE8F9E8}" destId="{3F6A86C9-82D3-40D9-94FE-A216B3A3D8C0}" srcOrd="0" destOrd="0" presId="urn:microsoft.com/office/officeart/2005/8/layout/default"/>
    <dgm:cxn modelId="{4A267466-2815-4651-96A9-15E3D03BA9E9}" srcId="{95872E72-CD42-4543-85C8-AEBA7A799E6D}" destId="{1256AB47-1E5F-4D37-8467-AE523EE8F9E8}" srcOrd="0" destOrd="0" parTransId="{D9C5BC28-FA97-466D-BCB3-406970D304ED}" sibTransId="{4966A94C-2467-4BD8-90E7-FEA1F36BC665}"/>
    <dgm:cxn modelId="{E97FD85C-B859-4A21-89BF-72EE528FF13D}" type="presParOf" srcId="{2F1200C3-FD79-4614-ACC1-5B2D1C42EF4A}" destId="{3F6A86C9-82D3-40D9-94FE-A216B3A3D8C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700FAD-6711-4277-AE8D-CE01D5EC477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B0987E6-0DAC-4007-B4E3-07623753E0EE}">
      <dgm:prSet/>
      <dgm:spPr/>
      <dgm:t>
        <a:bodyPr/>
        <a:lstStyle/>
        <a:p>
          <a:pPr algn="ctr" rtl="0"/>
          <a:r>
            <a:rPr lang="en-US" b="0" i="0" baseline="0" dirty="0"/>
            <a:t>EBRO is a Spanish OEM that is empowered by a Catalan holding group specialized in engineering services present in automotive, aerospace, chemical, and other industrial sectors.</a:t>
          </a:r>
          <a:endParaRPr lang="en-US" dirty="0"/>
        </a:p>
      </dgm:t>
    </dgm:pt>
    <dgm:pt modelId="{2DD3BCCA-56C6-4DB9-98BA-E97B48183E11}" type="parTrans" cxnId="{6974092B-13E2-4230-9DC8-6E00E3A2D863}">
      <dgm:prSet/>
      <dgm:spPr/>
      <dgm:t>
        <a:bodyPr/>
        <a:lstStyle/>
        <a:p>
          <a:endParaRPr lang="en-US"/>
        </a:p>
      </dgm:t>
    </dgm:pt>
    <dgm:pt modelId="{F6791AE6-9498-4A83-ABD9-1BA5B47FCD70}" type="sibTrans" cxnId="{6974092B-13E2-4230-9DC8-6E00E3A2D863}">
      <dgm:prSet/>
      <dgm:spPr/>
      <dgm:t>
        <a:bodyPr/>
        <a:lstStyle/>
        <a:p>
          <a:endParaRPr lang="en-US"/>
        </a:p>
      </dgm:t>
    </dgm:pt>
    <dgm:pt modelId="{322F041D-BBEF-4AA2-9C92-8A9087945448}">
      <dgm:prSet/>
      <dgm:spPr/>
      <dgm:t>
        <a:bodyPr/>
        <a:lstStyle/>
        <a:p>
          <a:pPr algn="ctr" rtl="0"/>
          <a:r>
            <a:rPr lang="en-IN" b="0" i="0" dirty="0"/>
            <a:t>Its mission to </a:t>
          </a:r>
          <a:r>
            <a:rPr lang="en-US" b="0" i="0" dirty="0"/>
            <a:t>Optimize and speed up the integration of electric mobility into day-to-day life, is all set to compete in the EV segment of Vans in the European market </a:t>
          </a:r>
          <a:r>
            <a:rPr lang="en-IN" b="0" i="0" dirty="0"/>
            <a:t>(Spain, France, Germany, Italy, and the UK) with its E-Van, EBRO LCV.</a:t>
          </a:r>
          <a:endParaRPr lang="en-US" b="0" i="0" baseline="0" dirty="0"/>
        </a:p>
      </dgm:t>
    </dgm:pt>
    <dgm:pt modelId="{3D2B4F56-EFC7-4EF9-A1F3-40C6B30C9481}" type="parTrans" cxnId="{81B5B70D-C559-490E-B531-DBF32A704827}">
      <dgm:prSet/>
      <dgm:spPr/>
      <dgm:t>
        <a:bodyPr/>
        <a:lstStyle/>
        <a:p>
          <a:endParaRPr lang="en-US"/>
        </a:p>
      </dgm:t>
    </dgm:pt>
    <dgm:pt modelId="{B08A3AF9-8BE4-41F8-A543-A3C9FDCF4BA6}" type="sibTrans" cxnId="{81B5B70D-C559-490E-B531-DBF32A704827}">
      <dgm:prSet/>
      <dgm:spPr/>
      <dgm:t>
        <a:bodyPr/>
        <a:lstStyle/>
        <a:p>
          <a:endParaRPr lang="en-US"/>
        </a:p>
      </dgm:t>
    </dgm:pt>
    <dgm:pt modelId="{C645FC3F-2E27-4B38-949E-1DB92E9D788C}" type="pres">
      <dgm:prSet presAssocID="{D0700FAD-6711-4277-AE8D-CE01D5EC4771}" presName="linear" presStyleCnt="0">
        <dgm:presLayoutVars>
          <dgm:animLvl val="lvl"/>
          <dgm:resizeHandles val="exact"/>
        </dgm:presLayoutVars>
      </dgm:prSet>
      <dgm:spPr/>
    </dgm:pt>
    <dgm:pt modelId="{4F7D513D-A8F7-46DD-9D7A-9C170D1C79A7}" type="pres">
      <dgm:prSet presAssocID="{7B0987E6-0DAC-4007-B4E3-07623753E0EE}" presName="parentText" presStyleLbl="node1" presStyleIdx="0" presStyleCnt="2" custLinFactNeighborX="0" custLinFactNeighborY="-4403">
        <dgm:presLayoutVars>
          <dgm:chMax val="0"/>
          <dgm:bulletEnabled val="1"/>
        </dgm:presLayoutVars>
      </dgm:prSet>
      <dgm:spPr/>
    </dgm:pt>
    <dgm:pt modelId="{D84059C2-DFC2-4CFB-BC19-72822493B880}" type="pres">
      <dgm:prSet presAssocID="{F6791AE6-9498-4A83-ABD9-1BA5B47FCD70}" presName="spacer" presStyleCnt="0"/>
      <dgm:spPr/>
    </dgm:pt>
    <dgm:pt modelId="{1EEC7A3A-640D-4914-89B4-BE53B79DAE6A}" type="pres">
      <dgm:prSet presAssocID="{322F041D-BBEF-4AA2-9C92-8A9087945448}" presName="parentText" presStyleLbl="node1" presStyleIdx="1" presStyleCnt="2" custLinFactY="98883" custLinFactNeighborY="100000">
        <dgm:presLayoutVars>
          <dgm:chMax val="0"/>
          <dgm:bulletEnabled val="1"/>
        </dgm:presLayoutVars>
      </dgm:prSet>
      <dgm:spPr/>
    </dgm:pt>
  </dgm:ptLst>
  <dgm:cxnLst>
    <dgm:cxn modelId="{81B5B70D-C559-490E-B531-DBF32A704827}" srcId="{D0700FAD-6711-4277-AE8D-CE01D5EC4771}" destId="{322F041D-BBEF-4AA2-9C92-8A9087945448}" srcOrd="1" destOrd="0" parTransId="{3D2B4F56-EFC7-4EF9-A1F3-40C6B30C9481}" sibTransId="{B08A3AF9-8BE4-41F8-A543-A3C9FDCF4BA6}"/>
    <dgm:cxn modelId="{6974092B-13E2-4230-9DC8-6E00E3A2D863}" srcId="{D0700FAD-6711-4277-AE8D-CE01D5EC4771}" destId="{7B0987E6-0DAC-4007-B4E3-07623753E0EE}" srcOrd="0" destOrd="0" parTransId="{2DD3BCCA-56C6-4DB9-98BA-E97B48183E11}" sibTransId="{F6791AE6-9498-4A83-ABD9-1BA5B47FCD70}"/>
    <dgm:cxn modelId="{11082E36-8E8E-408B-92E4-EE6BBD1D00EC}" type="presOf" srcId="{D0700FAD-6711-4277-AE8D-CE01D5EC4771}" destId="{C645FC3F-2E27-4B38-949E-1DB92E9D788C}" srcOrd="0" destOrd="0" presId="urn:microsoft.com/office/officeart/2005/8/layout/vList2"/>
    <dgm:cxn modelId="{2582118E-AEA9-4725-952D-51393F3AC367}" type="presOf" srcId="{7B0987E6-0DAC-4007-B4E3-07623753E0EE}" destId="{4F7D513D-A8F7-46DD-9D7A-9C170D1C79A7}" srcOrd="0" destOrd="0" presId="urn:microsoft.com/office/officeart/2005/8/layout/vList2"/>
    <dgm:cxn modelId="{0BAA44DF-9277-457B-95B4-3CCD67529253}" type="presOf" srcId="{322F041D-BBEF-4AA2-9C92-8A9087945448}" destId="{1EEC7A3A-640D-4914-89B4-BE53B79DAE6A}" srcOrd="0" destOrd="0" presId="urn:microsoft.com/office/officeart/2005/8/layout/vList2"/>
    <dgm:cxn modelId="{9EDEFA21-808F-4CDF-9E82-663E56070E53}" type="presParOf" srcId="{C645FC3F-2E27-4B38-949E-1DB92E9D788C}" destId="{4F7D513D-A8F7-46DD-9D7A-9C170D1C79A7}" srcOrd="0" destOrd="0" presId="urn:microsoft.com/office/officeart/2005/8/layout/vList2"/>
    <dgm:cxn modelId="{6C5EF224-CFA2-4660-947A-71A194CA010D}" type="presParOf" srcId="{C645FC3F-2E27-4B38-949E-1DB92E9D788C}" destId="{D84059C2-DFC2-4CFB-BC19-72822493B880}" srcOrd="1" destOrd="0" presId="urn:microsoft.com/office/officeart/2005/8/layout/vList2"/>
    <dgm:cxn modelId="{55A1DB65-0292-408B-B11F-AAD978A72A02}" type="presParOf" srcId="{C645FC3F-2E27-4B38-949E-1DB92E9D788C}" destId="{1EEC7A3A-640D-4914-89B4-BE53B79DAE6A}"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2D5DA0-9E50-475E-9AA9-5787794F28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ED3475-B737-4B99-ACA0-18EDBE8898D5}">
      <dgm:prSet/>
      <dgm:spPr/>
      <dgm:t>
        <a:bodyPr/>
        <a:lstStyle/>
        <a:p>
          <a:pPr algn="ctr" rtl="0"/>
          <a:r>
            <a:rPr lang="en-US" b="1" i="0" u="none" dirty="0"/>
            <a:t>EBRO BELIEVES IN A SUSTAINABLE APPROACH AND IS COMMITTED TO 100% ELECTRIC MOBILITY</a:t>
          </a:r>
          <a:endParaRPr lang="en-US" b="0" i="0" u="none" dirty="0"/>
        </a:p>
      </dgm:t>
    </dgm:pt>
    <dgm:pt modelId="{5104CFA1-BA9B-4CB2-86DA-A3D76DE1EDDE}" type="parTrans" cxnId="{01D1006D-339D-4139-A406-D9A128629FC7}">
      <dgm:prSet/>
      <dgm:spPr/>
      <dgm:t>
        <a:bodyPr/>
        <a:lstStyle/>
        <a:p>
          <a:endParaRPr lang="en-US"/>
        </a:p>
      </dgm:t>
    </dgm:pt>
    <dgm:pt modelId="{46FA0A5F-4E55-4D15-9048-5C61FA87CA3A}" type="sibTrans" cxnId="{01D1006D-339D-4139-A406-D9A128629FC7}">
      <dgm:prSet/>
      <dgm:spPr/>
      <dgm:t>
        <a:bodyPr/>
        <a:lstStyle/>
        <a:p>
          <a:endParaRPr lang="en-US"/>
        </a:p>
      </dgm:t>
    </dgm:pt>
    <dgm:pt modelId="{FFC87525-8CE4-41B3-8165-E081A921CC04}" type="pres">
      <dgm:prSet presAssocID="{DA2D5DA0-9E50-475E-9AA9-5787794F28A9}" presName="linear" presStyleCnt="0">
        <dgm:presLayoutVars>
          <dgm:animLvl val="lvl"/>
          <dgm:resizeHandles val="exact"/>
        </dgm:presLayoutVars>
      </dgm:prSet>
      <dgm:spPr/>
    </dgm:pt>
    <dgm:pt modelId="{DD9C5BB0-F827-4E2E-9552-3C2C1AB10D31}" type="pres">
      <dgm:prSet presAssocID="{5CED3475-B737-4B99-ACA0-18EDBE8898D5}" presName="parentText" presStyleLbl="node1" presStyleIdx="0" presStyleCnt="1" custLinFactNeighborY="-24532">
        <dgm:presLayoutVars>
          <dgm:chMax val="0"/>
          <dgm:bulletEnabled val="1"/>
        </dgm:presLayoutVars>
      </dgm:prSet>
      <dgm:spPr/>
    </dgm:pt>
  </dgm:ptLst>
  <dgm:cxnLst>
    <dgm:cxn modelId="{827B9A49-2053-435D-87A2-536B53EA5DFE}" type="presOf" srcId="{5CED3475-B737-4B99-ACA0-18EDBE8898D5}" destId="{DD9C5BB0-F827-4E2E-9552-3C2C1AB10D31}" srcOrd="0" destOrd="0" presId="urn:microsoft.com/office/officeart/2005/8/layout/vList2"/>
    <dgm:cxn modelId="{01D1006D-339D-4139-A406-D9A128629FC7}" srcId="{DA2D5DA0-9E50-475E-9AA9-5787794F28A9}" destId="{5CED3475-B737-4B99-ACA0-18EDBE8898D5}" srcOrd="0" destOrd="0" parTransId="{5104CFA1-BA9B-4CB2-86DA-A3D76DE1EDDE}" sibTransId="{46FA0A5F-4E55-4D15-9048-5C61FA87CA3A}"/>
    <dgm:cxn modelId="{28039397-13DC-4ED3-8FD5-501865EE1488}" type="presOf" srcId="{DA2D5DA0-9E50-475E-9AA9-5787794F28A9}" destId="{FFC87525-8CE4-41B3-8165-E081A921CC04}" srcOrd="0" destOrd="0" presId="urn:microsoft.com/office/officeart/2005/8/layout/vList2"/>
    <dgm:cxn modelId="{B9CB4573-0435-40AC-BF0F-25D7940C844A}" type="presParOf" srcId="{FFC87525-8CE4-41B3-8165-E081A921CC04}" destId="{DD9C5BB0-F827-4E2E-9552-3C2C1AB10D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D9DF4A-F3B1-440D-855C-35B1A3518FD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FF60462C-2641-493C-8AE8-A62051520EDB}">
      <dgm:prSet custT="1"/>
      <dgm:spPr/>
      <dgm:t>
        <a:bodyPr/>
        <a:lstStyle/>
        <a:p>
          <a:pPr rtl="0"/>
          <a:r>
            <a:rPr lang="en-US" sz="1300" b="1" i="1" u="sng" dirty="0"/>
            <a:t>VALUES</a:t>
          </a:r>
          <a:endParaRPr lang="en-US" sz="1300" dirty="0"/>
        </a:p>
      </dgm:t>
    </dgm:pt>
    <dgm:pt modelId="{486B40E0-FE7C-403C-A5D5-316B118D9DBC}" type="parTrans" cxnId="{727AA87A-A4D4-4F25-BA76-3D3A9695F608}">
      <dgm:prSet/>
      <dgm:spPr/>
      <dgm:t>
        <a:bodyPr/>
        <a:lstStyle/>
        <a:p>
          <a:endParaRPr lang="en-US"/>
        </a:p>
      </dgm:t>
    </dgm:pt>
    <dgm:pt modelId="{D0ED8A70-9719-4387-86A8-7CAE4DB7A195}" type="sibTrans" cxnId="{727AA87A-A4D4-4F25-BA76-3D3A9695F608}">
      <dgm:prSet/>
      <dgm:spPr/>
      <dgm:t>
        <a:bodyPr/>
        <a:lstStyle/>
        <a:p>
          <a:endParaRPr lang="en-US"/>
        </a:p>
      </dgm:t>
    </dgm:pt>
    <dgm:pt modelId="{A6B63F2A-D5A9-4068-927D-C9E6822E3987}">
      <dgm:prSet/>
      <dgm:spPr/>
      <dgm:t>
        <a:bodyPr/>
        <a:lstStyle/>
        <a:p>
          <a:pPr rtl="0"/>
          <a:r>
            <a:rPr lang="en-US" b="1" i="0" dirty="0"/>
            <a:t>Technological innovation, communication, environmental responsibility, racing adventure, and authenticity.</a:t>
          </a:r>
        </a:p>
      </dgm:t>
    </dgm:pt>
    <dgm:pt modelId="{DDEA8FDF-8B75-48C0-8E57-06EF9CA99CDF}" type="parTrans" cxnId="{5D4F0BF4-FC1C-4262-8D69-A75A242C0150}">
      <dgm:prSet/>
      <dgm:spPr/>
      <dgm:t>
        <a:bodyPr/>
        <a:lstStyle/>
        <a:p>
          <a:endParaRPr lang="en-US"/>
        </a:p>
      </dgm:t>
    </dgm:pt>
    <dgm:pt modelId="{8B6CA78C-15B0-43DD-B115-E602BA0AE433}" type="sibTrans" cxnId="{5D4F0BF4-FC1C-4262-8D69-A75A242C0150}">
      <dgm:prSet/>
      <dgm:spPr/>
      <dgm:t>
        <a:bodyPr/>
        <a:lstStyle/>
        <a:p>
          <a:endParaRPr lang="en-US"/>
        </a:p>
      </dgm:t>
    </dgm:pt>
    <dgm:pt modelId="{62E6201F-F2D7-434E-A30A-3C97B389BCFC}" type="pres">
      <dgm:prSet presAssocID="{ADD9DF4A-F3B1-440D-855C-35B1A3518FDE}" presName="compositeShape" presStyleCnt="0">
        <dgm:presLayoutVars>
          <dgm:dir/>
          <dgm:resizeHandles/>
        </dgm:presLayoutVars>
      </dgm:prSet>
      <dgm:spPr/>
    </dgm:pt>
    <dgm:pt modelId="{879CFF74-24FA-488A-9FD9-4D566F0E5214}" type="pres">
      <dgm:prSet presAssocID="{ADD9DF4A-F3B1-440D-855C-35B1A3518FDE}" presName="pyramid" presStyleLbl="node1" presStyleIdx="0" presStyleCnt="1"/>
      <dgm:spPr/>
    </dgm:pt>
    <dgm:pt modelId="{3FB16E21-3A19-4801-98FA-A82284580225}" type="pres">
      <dgm:prSet presAssocID="{ADD9DF4A-F3B1-440D-855C-35B1A3518FDE}" presName="theList" presStyleCnt="0"/>
      <dgm:spPr/>
    </dgm:pt>
    <dgm:pt modelId="{47A4BDCC-7034-4752-9CD9-211EE70A492C}" type="pres">
      <dgm:prSet presAssocID="{FF60462C-2641-493C-8AE8-A62051520EDB}" presName="aNode" presStyleLbl="fgAcc1" presStyleIdx="0" presStyleCnt="2" custLinFactNeighborX="-14020" custLinFactNeighborY="17069">
        <dgm:presLayoutVars>
          <dgm:bulletEnabled val="1"/>
        </dgm:presLayoutVars>
      </dgm:prSet>
      <dgm:spPr/>
    </dgm:pt>
    <dgm:pt modelId="{E2C31F34-0460-4471-A0B2-925271C2D3BB}" type="pres">
      <dgm:prSet presAssocID="{FF60462C-2641-493C-8AE8-A62051520EDB}" presName="aSpace" presStyleCnt="0"/>
      <dgm:spPr/>
    </dgm:pt>
    <dgm:pt modelId="{2CFE4376-DF77-4F5F-9303-77022C7EB442}" type="pres">
      <dgm:prSet presAssocID="{A6B63F2A-D5A9-4068-927D-C9E6822E3987}" presName="aNode" presStyleLbl="fgAcc1" presStyleIdx="1" presStyleCnt="2" custLinFactNeighborX="-15356">
        <dgm:presLayoutVars>
          <dgm:bulletEnabled val="1"/>
        </dgm:presLayoutVars>
      </dgm:prSet>
      <dgm:spPr/>
    </dgm:pt>
    <dgm:pt modelId="{5EC64AB1-D468-419B-92FB-ABAB81E0A772}" type="pres">
      <dgm:prSet presAssocID="{A6B63F2A-D5A9-4068-927D-C9E6822E3987}" presName="aSpace" presStyleCnt="0"/>
      <dgm:spPr/>
    </dgm:pt>
  </dgm:ptLst>
  <dgm:cxnLst>
    <dgm:cxn modelId="{0E708A57-F268-4C9F-A661-6B6D56F39525}" type="presOf" srcId="{ADD9DF4A-F3B1-440D-855C-35B1A3518FDE}" destId="{62E6201F-F2D7-434E-A30A-3C97B389BCFC}" srcOrd="0" destOrd="0" presId="urn:microsoft.com/office/officeart/2005/8/layout/pyramid2"/>
    <dgm:cxn modelId="{727AA87A-A4D4-4F25-BA76-3D3A9695F608}" srcId="{ADD9DF4A-F3B1-440D-855C-35B1A3518FDE}" destId="{FF60462C-2641-493C-8AE8-A62051520EDB}" srcOrd="0" destOrd="0" parTransId="{486B40E0-FE7C-403C-A5D5-316B118D9DBC}" sibTransId="{D0ED8A70-9719-4387-86A8-7CAE4DB7A195}"/>
    <dgm:cxn modelId="{A0FB947D-741C-4EC9-A85F-E89230CBED67}" type="presOf" srcId="{A6B63F2A-D5A9-4068-927D-C9E6822E3987}" destId="{2CFE4376-DF77-4F5F-9303-77022C7EB442}" srcOrd="0" destOrd="0" presId="urn:microsoft.com/office/officeart/2005/8/layout/pyramid2"/>
    <dgm:cxn modelId="{157C69E9-1DCA-4778-9317-0D2C7B4FB520}" type="presOf" srcId="{FF60462C-2641-493C-8AE8-A62051520EDB}" destId="{47A4BDCC-7034-4752-9CD9-211EE70A492C}" srcOrd="0" destOrd="0" presId="urn:microsoft.com/office/officeart/2005/8/layout/pyramid2"/>
    <dgm:cxn modelId="{5D4F0BF4-FC1C-4262-8D69-A75A242C0150}" srcId="{ADD9DF4A-F3B1-440D-855C-35B1A3518FDE}" destId="{A6B63F2A-D5A9-4068-927D-C9E6822E3987}" srcOrd="1" destOrd="0" parTransId="{DDEA8FDF-8B75-48C0-8E57-06EF9CA99CDF}" sibTransId="{8B6CA78C-15B0-43DD-B115-E602BA0AE433}"/>
    <dgm:cxn modelId="{5E3241EF-0745-4577-937F-424AD1C5C33D}" type="presParOf" srcId="{62E6201F-F2D7-434E-A30A-3C97B389BCFC}" destId="{879CFF74-24FA-488A-9FD9-4D566F0E5214}" srcOrd="0" destOrd="0" presId="urn:microsoft.com/office/officeart/2005/8/layout/pyramid2"/>
    <dgm:cxn modelId="{9DE71EF9-FEE9-4F38-A454-161BBCC4F473}" type="presParOf" srcId="{62E6201F-F2D7-434E-A30A-3C97B389BCFC}" destId="{3FB16E21-3A19-4801-98FA-A82284580225}" srcOrd="1" destOrd="0" presId="urn:microsoft.com/office/officeart/2005/8/layout/pyramid2"/>
    <dgm:cxn modelId="{33C401BC-DFE3-422B-AB2B-85E0DB514F93}" type="presParOf" srcId="{3FB16E21-3A19-4801-98FA-A82284580225}" destId="{47A4BDCC-7034-4752-9CD9-211EE70A492C}" srcOrd="0" destOrd="0" presId="urn:microsoft.com/office/officeart/2005/8/layout/pyramid2"/>
    <dgm:cxn modelId="{FACAE56E-1A0C-44C4-84E7-C78BB50E528F}" type="presParOf" srcId="{3FB16E21-3A19-4801-98FA-A82284580225}" destId="{E2C31F34-0460-4471-A0B2-925271C2D3BB}" srcOrd="1" destOrd="0" presId="urn:microsoft.com/office/officeart/2005/8/layout/pyramid2"/>
    <dgm:cxn modelId="{6477543F-17DF-4358-874F-FB0369FBAC03}" type="presParOf" srcId="{3FB16E21-3A19-4801-98FA-A82284580225}" destId="{2CFE4376-DF77-4F5F-9303-77022C7EB442}" srcOrd="2" destOrd="0" presId="urn:microsoft.com/office/officeart/2005/8/layout/pyramid2"/>
    <dgm:cxn modelId="{6B0EDB12-33F2-482F-B797-6432502A967F}" type="presParOf" srcId="{3FB16E21-3A19-4801-98FA-A82284580225}" destId="{5EC64AB1-D468-419B-92FB-ABAB81E0A772}" srcOrd="3"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8231EA-FA20-4700-98BC-F5263A644F2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0CFC6B3C-3781-4223-AB34-CCF7A8107F4E}">
      <dgm:prSet/>
      <dgm:spPr/>
      <dgm:t>
        <a:bodyPr/>
        <a:lstStyle/>
        <a:p>
          <a:pPr rtl="0"/>
          <a:r>
            <a:rPr lang="en-US" b="1" i="1" u="sng" dirty="0"/>
            <a:t>MISSION </a:t>
          </a:r>
          <a:endParaRPr lang="en-US" dirty="0"/>
        </a:p>
      </dgm:t>
    </dgm:pt>
    <dgm:pt modelId="{C6078EA8-05D9-4046-A88C-13F902A5E3D9}" type="parTrans" cxnId="{EFA9549D-F0C6-4469-B1EA-A0584072637C}">
      <dgm:prSet/>
      <dgm:spPr/>
      <dgm:t>
        <a:bodyPr/>
        <a:lstStyle/>
        <a:p>
          <a:endParaRPr lang="en-US"/>
        </a:p>
      </dgm:t>
    </dgm:pt>
    <dgm:pt modelId="{C89A406D-4F0B-480E-8B08-8671F29986E0}" type="sibTrans" cxnId="{EFA9549D-F0C6-4469-B1EA-A0584072637C}">
      <dgm:prSet/>
      <dgm:spPr/>
      <dgm:t>
        <a:bodyPr/>
        <a:lstStyle/>
        <a:p>
          <a:endParaRPr lang="en-US"/>
        </a:p>
      </dgm:t>
    </dgm:pt>
    <dgm:pt modelId="{6ED23962-69F2-4D62-85CA-F861DF071A71}">
      <dgm:prSet/>
      <dgm:spPr/>
      <dgm:t>
        <a:bodyPr/>
        <a:lstStyle/>
        <a:p>
          <a:pPr rtl="0"/>
          <a:r>
            <a:rPr lang="en-US" b="1" i="0" dirty="0"/>
            <a:t>Optimize and speed up the integration of electric mobility into day-to-day life.</a:t>
          </a:r>
        </a:p>
      </dgm:t>
    </dgm:pt>
    <dgm:pt modelId="{DD45C7FC-98B8-4976-A054-E747AD2E1938}" type="parTrans" cxnId="{B8ADE969-78A8-4A24-8236-FEFDC1AE633D}">
      <dgm:prSet/>
      <dgm:spPr/>
      <dgm:t>
        <a:bodyPr/>
        <a:lstStyle/>
        <a:p>
          <a:endParaRPr lang="en-US"/>
        </a:p>
      </dgm:t>
    </dgm:pt>
    <dgm:pt modelId="{F8A3B8DD-2E30-40B6-9FE5-303CC438DAEF}" type="sibTrans" cxnId="{B8ADE969-78A8-4A24-8236-FEFDC1AE633D}">
      <dgm:prSet/>
      <dgm:spPr/>
      <dgm:t>
        <a:bodyPr/>
        <a:lstStyle/>
        <a:p>
          <a:endParaRPr lang="en-US"/>
        </a:p>
      </dgm:t>
    </dgm:pt>
    <dgm:pt modelId="{E159AD9D-2484-4EBD-8F8E-E37FD0EADC29}" type="pres">
      <dgm:prSet presAssocID="{7D8231EA-FA20-4700-98BC-F5263A644F25}" presName="compositeShape" presStyleCnt="0">
        <dgm:presLayoutVars>
          <dgm:dir/>
          <dgm:resizeHandles/>
        </dgm:presLayoutVars>
      </dgm:prSet>
      <dgm:spPr/>
    </dgm:pt>
    <dgm:pt modelId="{27EE1F11-A1C7-4165-B83A-D75F0F969FDD}" type="pres">
      <dgm:prSet presAssocID="{7D8231EA-FA20-4700-98BC-F5263A644F25}" presName="pyramid" presStyleLbl="node1" presStyleIdx="0" presStyleCnt="1" custLinFactNeighborX="-5308"/>
      <dgm:spPr/>
    </dgm:pt>
    <dgm:pt modelId="{10C99A4D-45CB-419D-8C5A-BAA582B69845}" type="pres">
      <dgm:prSet presAssocID="{7D8231EA-FA20-4700-98BC-F5263A644F25}" presName="theList" presStyleCnt="0"/>
      <dgm:spPr/>
    </dgm:pt>
    <dgm:pt modelId="{234A7B4B-8731-40CF-ACC8-25618643F730}" type="pres">
      <dgm:prSet presAssocID="{0CFC6B3C-3781-4223-AB34-CCF7A8107F4E}" presName="aNode" presStyleLbl="fgAcc1" presStyleIdx="0" presStyleCnt="2" custLinFactNeighborX="-13609" custLinFactNeighborY="25603">
        <dgm:presLayoutVars>
          <dgm:bulletEnabled val="1"/>
        </dgm:presLayoutVars>
      </dgm:prSet>
      <dgm:spPr/>
    </dgm:pt>
    <dgm:pt modelId="{FFDD6326-B1BF-4931-9E3D-FA7ED60B056C}" type="pres">
      <dgm:prSet presAssocID="{0CFC6B3C-3781-4223-AB34-CCF7A8107F4E}" presName="aSpace" presStyleCnt="0"/>
      <dgm:spPr/>
    </dgm:pt>
    <dgm:pt modelId="{3FF7E503-7777-4AE3-8C69-13930F9256B3}" type="pres">
      <dgm:prSet presAssocID="{6ED23962-69F2-4D62-85CA-F861DF071A71}" presName="aNode" presStyleLbl="fgAcc1" presStyleIdx="1" presStyleCnt="2" custLinFactNeighborX="-15680" custLinFactNeighborY="8534">
        <dgm:presLayoutVars>
          <dgm:bulletEnabled val="1"/>
        </dgm:presLayoutVars>
      </dgm:prSet>
      <dgm:spPr/>
    </dgm:pt>
    <dgm:pt modelId="{692CFDC7-E3BB-4A2E-BF43-63D1CCFFACCA}" type="pres">
      <dgm:prSet presAssocID="{6ED23962-69F2-4D62-85CA-F861DF071A71}" presName="aSpace" presStyleCnt="0"/>
      <dgm:spPr/>
    </dgm:pt>
  </dgm:ptLst>
  <dgm:cxnLst>
    <dgm:cxn modelId="{74887407-2E05-4406-8AA6-FCDE1903426B}" type="presOf" srcId="{0CFC6B3C-3781-4223-AB34-CCF7A8107F4E}" destId="{234A7B4B-8731-40CF-ACC8-25618643F730}" srcOrd="0" destOrd="0" presId="urn:microsoft.com/office/officeart/2005/8/layout/pyramid2"/>
    <dgm:cxn modelId="{B8ADE969-78A8-4A24-8236-FEFDC1AE633D}" srcId="{7D8231EA-FA20-4700-98BC-F5263A644F25}" destId="{6ED23962-69F2-4D62-85CA-F861DF071A71}" srcOrd="1" destOrd="0" parTransId="{DD45C7FC-98B8-4976-A054-E747AD2E1938}" sibTransId="{F8A3B8DD-2E30-40B6-9FE5-303CC438DAEF}"/>
    <dgm:cxn modelId="{9D95A797-FC12-4B76-B88D-D005A27CFBB8}" type="presOf" srcId="{7D8231EA-FA20-4700-98BC-F5263A644F25}" destId="{E159AD9D-2484-4EBD-8F8E-E37FD0EADC29}" srcOrd="0" destOrd="0" presId="urn:microsoft.com/office/officeart/2005/8/layout/pyramid2"/>
    <dgm:cxn modelId="{EFA9549D-F0C6-4469-B1EA-A0584072637C}" srcId="{7D8231EA-FA20-4700-98BC-F5263A644F25}" destId="{0CFC6B3C-3781-4223-AB34-CCF7A8107F4E}" srcOrd="0" destOrd="0" parTransId="{C6078EA8-05D9-4046-A88C-13F902A5E3D9}" sibTransId="{C89A406D-4F0B-480E-8B08-8671F29986E0}"/>
    <dgm:cxn modelId="{47A217C3-CC09-4CED-8CF8-7CE54653473A}" type="presOf" srcId="{6ED23962-69F2-4D62-85CA-F861DF071A71}" destId="{3FF7E503-7777-4AE3-8C69-13930F9256B3}" srcOrd="0" destOrd="0" presId="urn:microsoft.com/office/officeart/2005/8/layout/pyramid2"/>
    <dgm:cxn modelId="{37861688-97E2-4986-A642-6B7316D953D7}" type="presParOf" srcId="{E159AD9D-2484-4EBD-8F8E-E37FD0EADC29}" destId="{27EE1F11-A1C7-4165-B83A-D75F0F969FDD}" srcOrd="0" destOrd="0" presId="urn:microsoft.com/office/officeart/2005/8/layout/pyramid2"/>
    <dgm:cxn modelId="{272176AE-92C2-4877-8823-0A52EFFC8BC2}" type="presParOf" srcId="{E159AD9D-2484-4EBD-8F8E-E37FD0EADC29}" destId="{10C99A4D-45CB-419D-8C5A-BAA582B69845}" srcOrd="1" destOrd="0" presId="urn:microsoft.com/office/officeart/2005/8/layout/pyramid2"/>
    <dgm:cxn modelId="{1744B54C-4769-4624-8822-651E70416994}" type="presParOf" srcId="{10C99A4D-45CB-419D-8C5A-BAA582B69845}" destId="{234A7B4B-8731-40CF-ACC8-25618643F730}" srcOrd="0" destOrd="0" presId="urn:microsoft.com/office/officeart/2005/8/layout/pyramid2"/>
    <dgm:cxn modelId="{FE880A91-C7BF-4B90-996E-99BF71FB20EB}" type="presParOf" srcId="{10C99A4D-45CB-419D-8C5A-BAA582B69845}" destId="{FFDD6326-B1BF-4931-9E3D-FA7ED60B056C}" srcOrd="1" destOrd="0" presId="urn:microsoft.com/office/officeart/2005/8/layout/pyramid2"/>
    <dgm:cxn modelId="{3BD6F37B-DB0A-466B-86B2-B58E878365A2}" type="presParOf" srcId="{10C99A4D-45CB-419D-8C5A-BAA582B69845}" destId="{3FF7E503-7777-4AE3-8C69-13930F9256B3}" srcOrd="2" destOrd="0" presId="urn:microsoft.com/office/officeart/2005/8/layout/pyramid2"/>
    <dgm:cxn modelId="{9953E887-9FAD-4EE0-ABC6-05EFAB660536}" type="presParOf" srcId="{10C99A4D-45CB-419D-8C5A-BAA582B69845}" destId="{692CFDC7-E3BB-4A2E-BF43-63D1CCFFACCA}" srcOrd="3"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A1F7BBB-D7D6-4D6F-910A-B71B788BAFF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1DABD8F2-A8A9-464F-98BA-20A03D0D4778}">
      <dgm:prSet custT="1"/>
      <dgm:spPr/>
      <dgm:t>
        <a:bodyPr/>
        <a:lstStyle/>
        <a:p>
          <a:pPr rtl="0"/>
          <a:r>
            <a:rPr lang="en-US" sz="1300" b="1" i="1" u="sng" dirty="0"/>
            <a:t>VISION</a:t>
          </a:r>
          <a:endParaRPr lang="en-US" sz="1300" dirty="0"/>
        </a:p>
      </dgm:t>
    </dgm:pt>
    <dgm:pt modelId="{9609EC3D-345E-4176-B907-B5C921D407E9}" type="parTrans" cxnId="{60EFADED-B33A-4596-A314-88EF018E8910}">
      <dgm:prSet/>
      <dgm:spPr/>
      <dgm:t>
        <a:bodyPr/>
        <a:lstStyle/>
        <a:p>
          <a:endParaRPr lang="en-US"/>
        </a:p>
      </dgm:t>
    </dgm:pt>
    <dgm:pt modelId="{67B9E558-B281-4D6D-B2B4-E40FB9E72DB2}" type="sibTrans" cxnId="{60EFADED-B33A-4596-A314-88EF018E8910}">
      <dgm:prSet/>
      <dgm:spPr/>
      <dgm:t>
        <a:bodyPr/>
        <a:lstStyle/>
        <a:p>
          <a:endParaRPr lang="en-US"/>
        </a:p>
      </dgm:t>
    </dgm:pt>
    <dgm:pt modelId="{B918AEE0-A0A7-4199-BC27-6B34676C8780}">
      <dgm:prSet/>
      <dgm:spPr/>
      <dgm:t>
        <a:bodyPr/>
        <a:lstStyle/>
        <a:p>
          <a:pPr rtl="0"/>
          <a:r>
            <a:rPr lang="en-US" b="1" i="0" dirty="0"/>
            <a:t>Make electric mobility accessible, valuable and safe for everyone with the help of emerging technologies and racing experience.</a:t>
          </a:r>
        </a:p>
      </dgm:t>
    </dgm:pt>
    <dgm:pt modelId="{27270CCB-D821-4057-AF4A-5E8851624B3D}" type="parTrans" cxnId="{26C96601-FF2A-459B-9E34-EBEB0D335844}">
      <dgm:prSet/>
      <dgm:spPr/>
      <dgm:t>
        <a:bodyPr/>
        <a:lstStyle/>
        <a:p>
          <a:endParaRPr lang="en-US"/>
        </a:p>
      </dgm:t>
    </dgm:pt>
    <dgm:pt modelId="{BA2854DC-0AB9-4CC0-8785-AB3C282F38C7}" type="sibTrans" cxnId="{26C96601-FF2A-459B-9E34-EBEB0D335844}">
      <dgm:prSet/>
      <dgm:spPr/>
      <dgm:t>
        <a:bodyPr/>
        <a:lstStyle/>
        <a:p>
          <a:endParaRPr lang="en-US"/>
        </a:p>
      </dgm:t>
    </dgm:pt>
    <dgm:pt modelId="{A7DA2518-8A56-4113-8492-1F331A862716}" type="pres">
      <dgm:prSet presAssocID="{1A1F7BBB-D7D6-4D6F-910A-B71B788BAFF9}" presName="compositeShape" presStyleCnt="0">
        <dgm:presLayoutVars>
          <dgm:dir/>
          <dgm:resizeHandles/>
        </dgm:presLayoutVars>
      </dgm:prSet>
      <dgm:spPr/>
    </dgm:pt>
    <dgm:pt modelId="{0DD46331-92D6-4265-854F-21C7A98588EE}" type="pres">
      <dgm:prSet presAssocID="{1A1F7BBB-D7D6-4D6F-910A-B71B788BAFF9}" presName="pyramid" presStyleLbl="node1" presStyleIdx="0" presStyleCnt="1"/>
      <dgm:spPr/>
    </dgm:pt>
    <dgm:pt modelId="{99EAA5F0-1B70-4A07-B637-47CB1538E165}" type="pres">
      <dgm:prSet presAssocID="{1A1F7BBB-D7D6-4D6F-910A-B71B788BAFF9}" presName="theList" presStyleCnt="0"/>
      <dgm:spPr/>
    </dgm:pt>
    <dgm:pt modelId="{B76B498F-D4EC-4F96-BA9C-70F6BAE771B4}" type="pres">
      <dgm:prSet presAssocID="{1DABD8F2-A8A9-464F-98BA-20A03D0D4778}" presName="aNode" presStyleLbl="fgAcc1" presStyleIdx="0" presStyleCnt="2" custLinFactNeighborX="-12480" custLinFactNeighborY="8345">
        <dgm:presLayoutVars>
          <dgm:bulletEnabled val="1"/>
        </dgm:presLayoutVars>
      </dgm:prSet>
      <dgm:spPr/>
    </dgm:pt>
    <dgm:pt modelId="{0443CE7D-F9F8-4194-A895-66AC8327A5DC}" type="pres">
      <dgm:prSet presAssocID="{1DABD8F2-A8A9-464F-98BA-20A03D0D4778}" presName="aSpace" presStyleCnt="0"/>
      <dgm:spPr/>
    </dgm:pt>
    <dgm:pt modelId="{FA271825-294B-4C77-8B9A-ED9F8873FD24}" type="pres">
      <dgm:prSet presAssocID="{B918AEE0-A0A7-4199-BC27-6B34676C8780}" presName="aNode" presStyleLbl="fgAcc1" presStyleIdx="1" presStyleCnt="2" custLinFactNeighborX="-12480" custLinFactNeighborY="8154">
        <dgm:presLayoutVars>
          <dgm:bulletEnabled val="1"/>
        </dgm:presLayoutVars>
      </dgm:prSet>
      <dgm:spPr/>
    </dgm:pt>
    <dgm:pt modelId="{A63C3F5D-339C-4884-9E9C-9F906BEF9453}" type="pres">
      <dgm:prSet presAssocID="{B918AEE0-A0A7-4199-BC27-6B34676C8780}" presName="aSpace" presStyleCnt="0"/>
      <dgm:spPr/>
    </dgm:pt>
  </dgm:ptLst>
  <dgm:cxnLst>
    <dgm:cxn modelId="{26C96601-FF2A-459B-9E34-EBEB0D335844}" srcId="{1A1F7BBB-D7D6-4D6F-910A-B71B788BAFF9}" destId="{B918AEE0-A0A7-4199-BC27-6B34676C8780}" srcOrd="1" destOrd="0" parTransId="{27270CCB-D821-4057-AF4A-5E8851624B3D}" sibTransId="{BA2854DC-0AB9-4CC0-8785-AB3C282F38C7}"/>
    <dgm:cxn modelId="{414E8053-44D8-4C3D-89D6-5F2216E012F9}" type="presOf" srcId="{B918AEE0-A0A7-4199-BC27-6B34676C8780}" destId="{FA271825-294B-4C77-8B9A-ED9F8873FD24}" srcOrd="0" destOrd="0" presId="urn:microsoft.com/office/officeart/2005/8/layout/pyramid2"/>
    <dgm:cxn modelId="{C3160887-B530-4D49-BEC1-35F6B32D722B}" type="presOf" srcId="{1A1F7BBB-D7D6-4D6F-910A-B71B788BAFF9}" destId="{A7DA2518-8A56-4113-8492-1F331A862716}" srcOrd="0" destOrd="0" presId="urn:microsoft.com/office/officeart/2005/8/layout/pyramid2"/>
    <dgm:cxn modelId="{C6DB13AB-E2D7-4B4D-8D8B-0DECD9DD632E}" type="presOf" srcId="{1DABD8F2-A8A9-464F-98BA-20A03D0D4778}" destId="{B76B498F-D4EC-4F96-BA9C-70F6BAE771B4}" srcOrd="0" destOrd="0" presId="urn:microsoft.com/office/officeart/2005/8/layout/pyramid2"/>
    <dgm:cxn modelId="{60EFADED-B33A-4596-A314-88EF018E8910}" srcId="{1A1F7BBB-D7D6-4D6F-910A-B71B788BAFF9}" destId="{1DABD8F2-A8A9-464F-98BA-20A03D0D4778}" srcOrd="0" destOrd="0" parTransId="{9609EC3D-345E-4176-B907-B5C921D407E9}" sibTransId="{67B9E558-B281-4D6D-B2B4-E40FB9E72DB2}"/>
    <dgm:cxn modelId="{90A8B947-3110-45EE-A7EF-A19D3A0D9D91}" type="presParOf" srcId="{A7DA2518-8A56-4113-8492-1F331A862716}" destId="{0DD46331-92D6-4265-854F-21C7A98588EE}" srcOrd="0" destOrd="0" presId="urn:microsoft.com/office/officeart/2005/8/layout/pyramid2"/>
    <dgm:cxn modelId="{05C0CBFB-3B20-4DD2-9F0C-0403C70FE679}" type="presParOf" srcId="{A7DA2518-8A56-4113-8492-1F331A862716}" destId="{99EAA5F0-1B70-4A07-B637-47CB1538E165}" srcOrd="1" destOrd="0" presId="urn:microsoft.com/office/officeart/2005/8/layout/pyramid2"/>
    <dgm:cxn modelId="{D0FB370E-17CE-493D-844E-D7AFACCCB695}" type="presParOf" srcId="{99EAA5F0-1B70-4A07-B637-47CB1538E165}" destId="{B76B498F-D4EC-4F96-BA9C-70F6BAE771B4}" srcOrd="0" destOrd="0" presId="urn:microsoft.com/office/officeart/2005/8/layout/pyramid2"/>
    <dgm:cxn modelId="{7A3A5E4C-7481-410B-BBDC-99D4B1820BF0}" type="presParOf" srcId="{99EAA5F0-1B70-4A07-B637-47CB1538E165}" destId="{0443CE7D-F9F8-4194-A895-66AC8327A5DC}" srcOrd="1" destOrd="0" presId="urn:microsoft.com/office/officeart/2005/8/layout/pyramid2"/>
    <dgm:cxn modelId="{06E1EC6A-F18F-4521-A506-012986776FFF}" type="presParOf" srcId="{99EAA5F0-1B70-4A07-B637-47CB1538E165}" destId="{FA271825-294B-4C77-8B9A-ED9F8873FD24}" srcOrd="2" destOrd="0" presId="urn:microsoft.com/office/officeart/2005/8/layout/pyramid2"/>
    <dgm:cxn modelId="{A5581F5D-E59E-4E54-822C-7590305889AB}" type="presParOf" srcId="{99EAA5F0-1B70-4A07-B637-47CB1538E165}" destId="{A63C3F5D-339C-4884-9E9C-9F906BEF9453}" srcOrd="3"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A9D1BC-9BEE-4B3C-843B-EC0A90219C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52CDFF-DEB9-4995-9096-F87EB9A5C60E}" type="pres">
      <dgm:prSet presAssocID="{45A9D1BC-9BEE-4B3C-843B-EC0A90219C34}" presName="linear" presStyleCnt="0">
        <dgm:presLayoutVars>
          <dgm:animLvl val="lvl"/>
          <dgm:resizeHandles val="exact"/>
        </dgm:presLayoutVars>
      </dgm:prSet>
      <dgm:spPr/>
    </dgm:pt>
  </dgm:ptLst>
  <dgm:cxnLst>
    <dgm:cxn modelId="{038B980B-4D8D-4108-A6D2-BC4019AF915D}" type="presOf" srcId="{45A9D1BC-9BEE-4B3C-843B-EC0A90219C34}" destId="{8452CDFF-DEB9-4995-9096-F87EB9A5C60E}"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79CED-1804-4394-974C-C3DBB4DCE8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71EE79-071E-4421-8EF8-3BB1EE7B22F1}">
      <dgm:prSet/>
      <dgm:spPr/>
      <dgm:t>
        <a:bodyPr anchor="t"/>
        <a:lstStyle/>
        <a:p>
          <a:pPr algn="just" rtl="0"/>
          <a:r>
            <a:rPr lang="en-US" b="1" dirty="0"/>
            <a:t>EBRO E-Van is an electric vehicle. It has a Wide range of customers as van and passenger vehicle (taxi) with an Excellent ratio between footprint and load volume. The vehicle is narrower than the existing competitors in the market (1.75m) making it ideal for urban transport (last mile). It has a capacity for two Euro pallets despite its small size. It has a great accessibility thanks to its two side doors . Besides all this it has Excellent ergonomics as a passenger vehicle. Extensive customization is possible in this vehicle. Above all it has a very competitive in price compared to its European competitors pool of the former </a:t>
          </a:r>
          <a:r>
            <a:rPr lang="en-US" b="1" dirty="0" err="1"/>
            <a:t>Zona</a:t>
          </a:r>
          <a:r>
            <a:rPr lang="en-US" b="1" dirty="0"/>
            <a:t> Franca plant.</a:t>
          </a:r>
          <a:endParaRPr lang="en-US" dirty="0"/>
        </a:p>
      </dgm:t>
    </dgm:pt>
    <dgm:pt modelId="{C616C11F-BBB4-4DB0-8232-0FF19EA60AB4}" type="parTrans" cxnId="{0484DA17-203C-470B-A006-BB55D36DFA4E}">
      <dgm:prSet/>
      <dgm:spPr/>
      <dgm:t>
        <a:bodyPr/>
        <a:lstStyle/>
        <a:p>
          <a:endParaRPr lang="en-US"/>
        </a:p>
      </dgm:t>
    </dgm:pt>
    <dgm:pt modelId="{D46B3330-C567-416E-80EB-A635C7636C04}" type="sibTrans" cxnId="{0484DA17-203C-470B-A006-BB55D36DFA4E}">
      <dgm:prSet/>
      <dgm:spPr/>
      <dgm:t>
        <a:bodyPr/>
        <a:lstStyle/>
        <a:p>
          <a:endParaRPr lang="en-US"/>
        </a:p>
      </dgm:t>
    </dgm:pt>
    <dgm:pt modelId="{10719235-3BA0-48DC-81B4-BE2A5C578B70}" type="pres">
      <dgm:prSet presAssocID="{A7A79CED-1804-4394-974C-C3DBB4DCE894}" presName="diagram" presStyleCnt="0">
        <dgm:presLayoutVars>
          <dgm:dir/>
          <dgm:resizeHandles val="exact"/>
        </dgm:presLayoutVars>
      </dgm:prSet>
      <dgm:spPr/>
    </dgm:pt>
    <dgm:pt modelId="{F2697270-DC78-4CA6-B548-0A1B7C824F5F}" type="pres">
      <dgm:prSet presAssocID="{8771EE79-071E-4421-8EF8-3BB1EE7B22F1}" presName="node" presStyleLbl="node1" presStyleIdx="0" presStyleCnt="1" custScaleY="158416">
        <dgm:presLayoutVars>
          <dgm:bulletEnabled val="1"/>
        </dgm:presLayoutVars>
      </dgm:prSet>
      <dgm:spPr/>
    </dgm:pt>
  </dgm:ptLst>
  <dgm:cxnLst>
    <dgm:cxn modelId="{0484DA17-203C-470B-A006-BB55D36DFA4E}" srcId="{A7A79CED-1804-4394-974C-C3DBB4DCE894}" destId="{8771EE79-071E-4421-8EF8-3BB1EE7B22F1}" srcOrd="0" destOrd="0" parTransId="{C616C11F-BBB4-4DB0-8232-0FF19EA60AB4}" sibTransId="{D46B3330-C567-416E-80EB-A635C7636C04}"/>
    <dgm:cxn modelId="{4B98C221-A370-4A3A-B7CD-C5953E792350}" type="presOf" srcId="{A7A79CED-1804-4394-974C-C3DBB4DCE894}" destId="{10719235-3BA0-48DC-81B4-BE2A5C578B70}" srcOrd="0" destOrd="0" presId="urn:microsoft.com/office/officeart/2005/8/layout/default"/>
    <dgm:cxn modelId="{799B48C9-623C-4A62-B102-7D027BAD2EF0}" type="presOf" srcId="{8771EE79-071E-4421-8EF8-3BB1EE7B22F1}" destId="{F2697270-DC78-4CA6-B548-0A1B7C824F5F}" srcOrd="0" destOrd="0" presId="urn:microsoft.com/office/officeart/2005/8/layout/default"/>
    <dgm:cxn modelId="{258EBAAE-A0FF-4C6B-A4EB-E52498634AE3}" type="presParOf" srcId="{10719235-3BA0-48DC-81B4-BE2A5C578B70}" destId="{F2697270-DC78-4CA6-B548-0A1B7C824F5F}"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78633FC-2643-45F2-856F-B1EC18B8E55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8F8483A-2652-468B-9A24-DA2024FC877F}">
      <dgm:prSet/>
      <dgm:spPr/>
      <dgm:t>
        <a:bodyPr/>
        <a:lstStyle/>
        <a:p>
          <a:pPr algn="ctr" rtl="0"/>
          <a:r>
            <a:rPr lang="en-US" b="1" u="sng" dirty="0"/>
            <a:t>BRIEF HISTORY</a:t>
          </a:r>
          <a:endParaRPr lang="en-US" dirty="0"/>
        </a:p>
      </dgm:t>
    </dgm:pt>
    <dgm:pt modelId="{61F02C1A-4DBD-41D0-BA13-1A8127877926}" type="parTrans" cxnId="{F7A50F1F-6720-4EA6-9C5B-48C1EA3DCC7C}">
      <dgm:prSet/>
      <dgm:spPr/>
      <dgm:t>
        <a:bodyPr/>
        <a:lstStyle/>
        <a:p>
          <a:endParaRPr lang="en-US"/>
        </a:p>
      </dgm:t>
    </dgm:pt>
    <dgm:pt modelId="{0CAA72C7-5DE0-4DF0-9947-D020DD955179}" type="sibTrans" cxnId="{F7A50F1F-6720-4EA6-9C5B-48C1EA3DCC7C}">
      <dgm:prSet/>
      <dgm:spPr/>
      <dgm:t>
        <a:bodyPr/>
        <a:lstStyle/>
        <a:p>
          <a:endParaRPr lang="en-US"/>
        </a:p>
      </dgm:t>
    </dgm:pt>
    <dgm:pt modelId="{5F6C3CF5-0B90-4858-9CD1-AAD3C0D6AC29}" type="pres">
      <dgm:prSet presAssocID="{878633FC-2643-45F2-856F-B1EC18B8E55F}" presName="linear" presStyleCnt="0">
        <dgm:presLayoutVars>
          <dgm:animLvl val="lvl"/>
          <dgm:resizeHandles val="exact"/>
        </dgm:presLayoutVars>
      </dgm:prSet>
      <dgm:spPr/>
    </dgm:pt>
    <dgm:pt modelId="{A6C7D697-599A-49B6-890C-AB2BBEDA0D38}" type="pres">
      <dgm:prSet presAssocID="{78F8483A-2652-468B-9A24-DA2024FC877F}" presName="parentText" presStyleLbl="node1" presStyleIdx="0" presStyleCnt="1" custLinFactNeighborX="0" custLinFactNeighborY="54288">
        <dgm:presLayoutVars>
          <dgm:chMax val="0"/>
          <dgm:bulletEnabled val="1"/>
        </dgm:presLayoutVars>
      </dgm:prSet>
      <dgm:spPr/>
    </dgm:pt>
  </dgm:ptLst>
  <dgm:cxnLst>
    <dgm:cxn modelId="{29BDBC00-94D2-42CD-91F2-24B31985A7C2}" type="presOf" srcId="{878633FC-2643-45F2-856F-B1EC18B8E55F}" destId="{5F6C3CF5-0B90-4858-9CD1-AAD3C0D6AC29}" srcOrd="0" destOrd="0" presId="urn:microsoft.com/office/officeart/2005/8/layout/vList2"/>
    <dgm:cxn modelId="{F7A50F1F-6720-4EA6-9C5B-48C1EA3DCC7C}" srcId="{878633FC-2643-45F2-856F-B1EC18B8E55F}" destId="{78F8483A-2652-468B-9A24-DA2024FC877F}" srcOrd="0" destOrd="0" parTransId="{61F02C1A-4DBD-41D0-BA13-1A8127877926}" sibTransId="{0CAA72C7-5DE0-4DF0-9947-D020DD955179}"/>
    <dgm:cxn modelId="{BF040DD2-892B-4AE8-A441-23D05BD31D74}" type="presOf" srcId="{78F8483A-2652-468B-9A24-DA2024FC877F}" destId="{A6C7D697-599A-49B6-890C-AB2BBEDA0D38}" srcOrd="0" destOrd="0" presId="urn:microsoft.com/office/officeart/2005/8/layout/vList2"/>
    <dgm:cxn modelId="{26331A36-D8CD-46CE-9A9F-2AD57135B55B}" type="presParOf" srcId="{5F6C3CF5-0B90-4858-9CD1-AAD3C0D6AC29}" destId="{A6C7D697-599A-49B6-890C-AB2BBEDA0D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0413883-E786-476E-9C6A-CFA09A81EDB8}"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E3A26AB5-DA03-4542-9168-EF2A0E0E371A}">
      <dgm:prSet/>
      <dgm:spPr/>
      <dgm:t>
        <a:bodyPr/>
        <a:lstStyle/>
        <a:p>
          <a:pPr algn="ctr" rtl="0"/>
          <a:r>
            <a:rPr lang="en-US" dirty="0"/>
            <a:t>CLIMATE/ENVIRONMENT</a:t>
          </a:r>
        </a:p>
      </dgm:t>
    </dgm:pt>
    <dgm:pt modelId="{19A596BD-7A1F-4E44-986B-331647F529AE}" type="parTrans" cxnId="{EA91F29C-4A18-47A5-AAFF-9F6DA6B11346}">
      <dgm:prSet/>
      <dgm:spPr/>
      <dgm:t>
        <a:bodyPr/>
        <a:lstStyle/>
        <a:p>
          <a:endParaRPr lang="en-US"/>
        </a:p>
      </dgm:t>
    </dgm:pt>
    <dgm:pt modelId="{1CDA9BB2-2A10-4DB8-9443-45DBBA619845}" type="sibTrans" cxnId="{EA91F29C-4A18-47A5-AAFF-9F6DA6B11346}">
      <dgm:prSet/>
      <dgm:spPr/>
      <dgm:t>
        <a:bodyPr/>
        <a:lstStyle/>
        <a:p>
          <a:endParaRPr lang="en-US"/>
        </a:p>
      </dgm:t>
    </dgm:pt>
    <dgm:pt modelId="{58E97362-AB64-4614-B3FD-C5744CFDB1F6}" type="pres">
      <dgm:prSet presAssocID="{A0413883-E786-476E-9C6A-CFA09A81EDB8}" presName="linear" presStyleCnt="0">
        <dgm:presLayoutVars>
          <dgm:animLvl val="lvl"/>
          <dgm:resizeHandles val="exact"/>
        </dgm:presLayoutVars>
      </dgm:prSet>
      <dgm:spPr/>
    </dgm:pt>
    <dgm:pt modelId="{1A8C2925-3E7C-4D71-AEF2-D530F46290EA}" type="pres">
      <dgm:prSet presAssocID="{E3A26AB5-DA03-4542-9168-EF2A0E0E371A}" presName="parentText" presStyleLbl="node1" presStyleIdx="0" presStyleCnt="1" custLinFactNeighborY="-50346">
        <dgm:presLayoutVars>
          <dgm:chMax val="0"/>
          <dgm:bulletEnabled val="1"/>
        </dgm:presLayoutVars>
      </dgm:prSet>
      <dgm:spPr/>
    </dgm:pt>
  </dgm:ptLst>
  <dgm:cxnLst>
    <dgm:cxn modelId="{CDA8BD67-42E4-4D31-B91E-AFF4D6FA3221}" type="presOf" srcId="{A0413883-E786-476E-9C6A-CFA09A81EDB8}" destId="{58E97362-AB64-4614-B3FD-C5744CFDB1F6}" srcOrd="0" destOrd="0" presId="urn:microsoft.com/office/officeart/2005/8/layout/vList2"/>
    <dgm:cxn modelId="{EA91F29C-4A18-47A5-AAFF-9F6DA6B11346}" srcId="{A0413883-E786-476E-9C6A-CFA09A81EDB8}" destId="{E3A26AB5-DA03-4542-9168-EF2A0E0E371A}" srcOrd="0" destOrd="0" parTransId="{19A596BD-7A1F-4E44-986B-331647F529AE}" sibTransId="{1CDA9BB2-2A10-4DB8-9443-45DBBA619845}"/>
    <dgm:cxn modelId="{F18BF9E3-AB72-419D-8F69-D98E98866610}" type="presOf" srcId="{E3A26AB5-DA03-4542-9168-EF2A0E0E371A}" destId="{1A8C2925-3E7C-4D71-AEF2-D530F46290EA}" srcOrd="0" destOrd="0" presId="urn:microsoft.com/office/officeart/2005/8/layout/vList2"/>
    <dgm:cxn modelId="{CEC03724-447F-40BA-9BF8-C5D4E13ACD31}" type="presParOf" srcId="{58E97362-AB64-4614-B3FD-C5744CFDB1F6}" destId="{1A8C2925-3E7C-4D71-AEF2-D530F46290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873C1E-EA8F-4EA3-908E-5308350830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62FD9B5-4D42-47C6-86A4-659FC73D468B}">
      <dgm:prSet/>
      <dgm:spPr/>
      <dgm:t>
        <a:bodyPr/>
        <a:lstStyle/>
        <a:p>
          <a:pPr algn="ctr" rtl="0"/>
          <a:r>
            <a:rPr lang="en-US" b="0" i="0" dirty="0"/>
            <a:t>EUROPEAN POPULATION</a:t>
          </a:r>
        </a:p>
      </dgm:t>
    </dgm:pt>
    <dgm:pt modelId="{0B1AB6A2-D97A-4C9D-ACB0-7822835D788A}" type="parTrans" cxnId="{016B1448-ED77-4DEA-B866-A11D61A0F19F}">
      <dgm:prSet/>
      <dgm:spPr/>
      <dgm:t>
        <a:bodyPr/>
        <a:lstStyle/>
        <a:p>
          <a:endParaRPr lang="en-US"/>
        </a:p>
      </dgm:t>
    </dgm:pt>
    <dgm:pt modelId="{EBD745DB-42CB-4796-A95F-0A4B584180B5}" type="sibTrans" cxnId="{016B1448-ED77-4DEA-B866-A11D61A0F19F}">
      <dgm:prSet/>
      <dgm:spPr/>
      <dgm:t>
        <a:bodyPr/>
        <a:lstStyle/>
        <a:p>
          <a:endParaRPr lang="en-US"/>
        </a:p>
      </dgm:t>
    </dgm:pt>
    <dgm:pt modelId="{73599EAE-0699-4483-BEB4-7C87D2495725}" type="pres">
      <dgm:prSet presAssocID="{FA873C1E-EA8F-4EA3-908E-5308350830E0}" presName="linear" presStyleCnt="0">
        <dgm:presLayoutVars>
          <dgm:animLvl val="lvl"/>
          <dgm:resizeHandles val="exact"/>
        </dgm:presLayoutVars>
      </dgm:prSet>
      <dgm:spPr/>
    </dgm:pt>
    <dgm:pt modelId="{785569DA-95EF-4A92-909D-D5BECFEA0567}" type="pres">
      <dgm:prSet presAssocID="{662FD9B5-4D42-47C6-86A4-659FC73D468B}" presName="parentText" presStyleLbl="node1" presStyleIdx="0" presStyleCnt="1" custLinFactNeighborY="50588">
        <dgm:presLayoutVars>
          <dgm:chMax val="0"/>
          <dgm:bulletEnabled val="1"/>
        </dgm:presLayoutVars>
      </dgm:prSet>
      <dgm:spPr/>
    </dgm:pt>
  </dgm:ptLst>
  <dgm:cxnLst>
    <dgm:cxn modelId="{7EE16223-D13E-43F2-8CD3-6CAA5ED03F0C}" type="presOf" srcId="{662FD9B5-4D42-47C6-86A4-659FC73D468B}" destId="{785569DA-95EF-4A92-909D-D5BECFEA0567}" srcOrd="0" destOrd="0" presId="urn:microsoft.com/office/officeart/2005/8/layout/vList2"/>
    <dgm:cxn modelId="{016B1448-ED77-4DEA-B866-A11D61A0F19F}" srcId="{FA873C1E-EA8F-4EA3-908E-5308350830E0}" destId="{662FD9B5-4D42-47C6-86A4-659FC73D468B}" srcOrd="0" destOrd="0" parTransId="{0B1AB6A2-D97A-4C9D-ACB0-7822835D788A}" sibTransId="{EBD745DB-42CB-4796-A95F-0A4B584180B5}"/>
    <dgm:cxn modelId="{81205973-6321-4A8D-8CDC-29DB0B9C1958}" type="presOf" srcId="{FA873C1E-EA8F-4EA3-908E-5308350830E0}" destId="{73599EAE-0699-4483-BEB4-7C87D2495725}" srcOrd="0" destOrd="0" presId="urn:microsoft.com/office/officeart/2005/8/layout/vList2"/>
    <dgm:cxn modelId="{AC73B7AD-C52B-46BF-9A62-DA334A52DAAA}" type="presParOf" srcId="{73599EAE-0699-4483-BEB4-7C87D2495725}" destId="{785569DA-95EF-4A92-909D-D5BECFEA056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7D6DA1-054B-42BF-8A4F-D88CF05FD8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413EDF-DBA3-4F51-8724-B7E267C4F2AB}" type="pres">
      <dgm:prSet presAssocID="{1F7D6DA1-054B-42BF-8A4F-D88CF05FD8C4}" presName="linear" presStyleCnt="0">
        <dgm:presLayoutVars>
          <dgm:animLvl val="lvl"/>
          <dgm:resizeHandles val="exact"/>
        </dgm:presLayoutVars>
      </dgm:prSet>
      <dgm:spPr/>
    </dgm:pt>
  </dgm:ptLst>
  <dgm:cxnLst>
    <dgm:cxn modelId="{82F57BB6-C2F4-40B8-B5A1-C792C25A0B03}" type="presOf" srcId="{1F7D6DA1-054B-42BF-8A4F-D88CF05FD8C4}" destId="{52413EDF-DBA3-4F51-8724-B7E267C4F2A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8C49D9D-1EC8-4EC7-9877-4AE8EE3AF6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1D1490-2E9B-4198-9FBD-167ED83EDC6A}">
      <dgm:prSet/>
      <dgm:spPr/>
      <dgm:t>
        <a:bodyPr/>
        <a:lstStyle/>
        <a:p>
          <a:pPr algn="ctr" rtl="0"/>
          <a:r>
            <a:rPr lang="en-US" b="1" dirty="0"/>
            <a:t>NET ZERO EMISSION PLEDGES 2025-2050</a:t>
          </a:r>
        </a:p>
      </dgm:t>
    </dgm:pt>
    <dgm:pt modelId="{24310CF4-BC39-45B6-AB40-2354CDEB5ADD}" type="parTrans" cxnId="{685D9DEA-B6AC-4791-87FE-05E1752B0ECB}">
      <dgm:prSet/>
      <dgm:spPr/>
      <dgm:t>
        <a:bodyPr/>
        <a:lstStyle/>
        <a:p>
          <a:endParaRPr lang="en-US"/>
        </a:p>
      </dgm:t>
    </dgm:pt>
    <dgm:pt modelId="{F31CB28C-DD50-4686-A6B1-1F64E778FFCB}" type="sibTrans" cxnId="{685D9DEA-B6AC-4791-87FE-05E1752B0ECB}">
      <dgm:prSet/>
      <dgm:spPr/>
      <dgm:t>
        <a:bodyPr/>
        <a:lstStyle/>
        <a:p>
          <a:endParaRPr lang="en-US"/>
        </a:p>
      </dgm:t>
    </dgm:pt>
    <dgm:pt modelId="{6A09E281-C8A9-4B1B-A0BF-122EE15C4E39}" type="pres">
      <dgm:prSet presAssocID="{48C49D9D-1EC8-4EC7-9877-4AE8EE3AF601}" presName="linear" presStyleCnt="0">
        <dgm:presLayoutVars>
          <dgm:animLvl val="lvl"/>
          <dgm:resizeHandles val="exact"/>
        </dgm:presLayoutVars>
      </dgm:prSet>
      <dgm:spPr/>
    </dgm:pt>
    <dgm:pt modelId="{C23F4BEF-89D4-489A-A5EE-E782770CA30D}" type="pres">
      <dgm:prSet presAssocID="{331D1490-2E9B-4198-9FBD-167ED83EDC6A}" presName="parentText" presStyleLbl="node1" presStyleIdx="0" presStyleCnt="1">
        <dgm:presLayoutVars>
          <dgm:chMax val="0"/>
          <dgm:bulletEnabled val="1"/>
        </dgm:presLayoutVars>
      </dgm:prSet>
      <dgm:spPr/>
    </dgm:pt>
  </dgm:ptLst>
  <dgm:cxnLst>
    <dgm:cxn modelId="{437A8E8F-85D5-4770-A1B2-7624B9E26402}" type="presOf" srcId="{331D1490-2E9B-4198-9FBD-167ED83EDC6A}" destId="{C23F4BEF-89D4-489A-A5EE-E782770CA30D}" srcOrd="0" destOrd="0" presId="urn:microsoft.com/office/officeart/2005/8/layout/vList2"/>
    <dgm:cxn modelId="{8C27B590-3579-422E-84E4-0D4BC405B4B8}" type="presOf" srcId="{48C49D9D-1EC8-4EC7-9877-4AE8EE3AF601}" destId="{6A09E281-C8A9-4B1B-A0BF-122EE15C4E39}" srcOrd="0" destOrd="0" presId="urn:microsoft.com/office/officeart/2005/8/layout/vList2"/>
    <dgm:cxn modelId="{685D9DEA-B6AC-4791-87FE-05E1752B0ECB}" srcId="{48C49D9D-1EC8-4EC7-9877-4AE8EE3AF601}" destId="{331D1490-2E9B-4198-9FBD-167ED83EDC6A}" srcOrd="0" destOrd="0" parTransId="{24310CF4-BC39-45B6-AB40-2354CDEB5ADD}" sibTransId="{F31CB28C-DD50-4686-A6B1-1F64E778FFCB}"/>
    <dgm:cxn modelId="{2198E79C-01FD-499C-B38E-9900ED9A796E}" type="presParOf" srcId="{6A09E281-C8A9-4B1B-A0BF-122EE15C4E39}" destId="{C23F4BEF-89D4-489A-A5EE-E782770CA30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7D6DA1-054B-42BF-8A4F-D88CF05FD8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4E5CE1-9216-4816-974C-0CFC4B59053E}">
      <dgm:prSet/>
      <dgm:spPr/>
      <dgm:t>
        <a:bodyPr/>
        <a:lstStyle/>
        <a:p>
          <a:pPr algn="just" rtl="0"/>
          <a:r>
            <a:rPr lang="en-US" b="0" i="0" dirty="0"/>
            <a:t>Although, the European Union population is expected to shrink by negligible amount by 2040, the GDP of EU states will considerably increase to 52.3 thousand USD by 2040 from 32.8 thousand USD in 2024. There is also a considerable increase in the consumer spending of per capita purchase of vehicles, which is expected to further allow growth in EV purchase. To corroborate the same, please </a:t>
          </a:r>
          <a:r>
            <a:rPr lang="en-US" b="0" i="0" dirty="0" err="1"/>
            <a:t>refere</a:t>
          </a:r>
          <a:r>
            <a:rPr lang="en-US" b="0" i="0" dirty="0"/>
            <a:t> to the EV market size in the previous slide which is expected to grow from a 261 billion dollar at present to 745 billion dollar in 2030</a:t>
          </a:r>
        </a:p>
        <a:p>
          <a:pPr algn="just" rtl="0"/>
          <a:r>
            <a:rPr lang="en-US" b="0" i="0" dirty="0"/>
            <a:t> (</a:t>
          </a:r>
          <a:r>
            <a:rPr lang="en-US" b="1" i="0" dirty="0"/>
            <a:t>SOURCE: STATISTA &amp; MORDOR INTELLIGENCE) </a:t>
          </a:r>
        </a:p>
      </dgm:t>
    </dgm:pt>
    <dgm:pt modelId="{E9D3ACA1-DDE7-49F4-A3D5-894A240CCC10}" type="parTrans" cxnId="{99F56C04-C119-4B5A-A9D2-8DA64BE8833B}">
      <dgm:prSet/>
      <dgm:spPr/>
      <dgm:t>
        <a:bodyPr/>
        <a:lstStyle/>
        <a:p>
          <a:endParaRPr lang="en-US"/>
        </a:p>
      </dgm:t>
    </dgm:pt>
    <dgm:pt modelId="{A3F1F627-9A0F-4A95-AD39-E44323FA1314}" type="sibTrans" cxnId="{99F56C04-C119-4B5A-A9D2-8DA64BE8833B}">
      <dgm:prSet/>
      <dgm:spPr/>
      <dgm:t>
        <a:bodyPr/>
        <a:lstStyle/>
        <a:p>
          <a:endParaRPr lang="en-US"/>
        </a:p>
      </dgm:t>
    </dgm:pt>
    <dgm:pt modelId="{52413EDF-DBA3-4F51-8724-B7E267C4F2AB}" type="pres">
      <dgm:prSet presAssocID="{1F7D6DA1-054B-42BF-8A4F-D88CF05FD8C4}" presName="linear" presStyleCnt="0">
        <dgm:presLayoutVars>
          <dgm:animLvl val="lvl"/>
          <dgm:resizeHandles val="exact"/>
        </dgm:presLayoutVars>
      </dgm:prSet>
      <dgm:spPr/>
    </dgm:pt>
    <dgm:pt modelId="{4D17DB52-447E-4B18-B7E1-1593B35FB717}" type="pres">
      <dgm:prSet presAssocID="{B04E5CE1-9216-4816-974C-0CFC4B59053E}" presName="parentText" presStyleLbl="node1" presStyleIdx="0" presStyleCnt="1" custLinFactNeighborY="859">
        <dgm:presLayoutVars>
          <dgm:chMax val="0"/>
          <dgm:bulletEnabled val="1"/>
        </dgm:presLayoutVars>
      </dgm:prSet>
      <dgm:spPr/>
    </dgm:pt>
  </dgm:ptLst>
  <dgm:cxnLst>
    <dgm:cxn modelId="{99F56C04-C119-4B5A-A9D2-8DA64BE8833B}" srcId="{1F7D6DA1-054B-42BF-8A4F-D88CF05FD8C4}" destId="{B04E5CE1-9216-4816-974C-0CFC4B59053E}" srcOrd="0" destOrd="0" parTransId="{E9D3ACA1-DDE7-49F4-A3D5-894A240CCC10}" sibTransId="{A3F1F627-9A0F-4A95-AD39-E44323FA1314}"/>
    <dgm:cxn modelId="{B1D0311E-6C59-41E3-AB68-54A9F8D74379}" type="presOf" srcId="{B04E5CE1-9216-4816-974C-0CFC4B59053E}" destId="{4D17DB52-447E-4B18-B7E1-1593B35FB717}" srcOrd="0" destOrd="0" presId="urn:microsoft.com/office/officeart/2005/8/layout/vList2"/>
    <dgm:cxn modelId="{C22992A4-6934-4F2A-B51D-4B89C7FE82FE}" type="presOf" srcId="{1F7D6DA1-054B-42BF-8A4F-D88CF05FD8C4}" destId="{52413EDF-DBA3-4F51-8724-B7E267C4F2AB}" srcOrd="0" destOrd="0" presId="urn:microsoft.com/office/officeart/2005/8/layout/vList2"/>
    <dgm:cxn modelId="{95EEBC23-8575-4F3D-8A32-F72A7B69E20D}" type="presParOf" srcId="{52413EDF-DBA3-4F51-8724-B7E267C4F2AB}" destId="{4D17DB52-447E-4B18-B7E1-1593B35FB71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E717B58-A210-4F40-BFA8-069B07C1A9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4509A7-AFA2-41BB-B003-8A8A4B8862A2}">
      <dgm:prSet custT="1"/>
      <dgm:spPr/>
      <dgm:t>
        <a:bodyPr/>
        <a:lstStyle/>
        <a:p>
          <a:pPr algn="ctr" rtl="0"/>
          <a:r>
            <a:rPr lang="en-US" sz="2200" dirty="0"/>
            <a:t> CUSTOMER PROFILE</a:t>
          </a:r>
        </a:p>
      </dgm:t>
    </dgm:pt>
    <dgm:pt modelId="{CD138349-E538-4466-A2BA-D4E3DE64851C}" type="parTrans" cxnId="{B1981F34-43C7-4AF4-ADDD-8B0CB95D0977}">
      <dgm:prSet/>
      <dgm:spPr/>
      <dgm:t>
        <a:bodyPr/>
        <a:lstStyle/>
        <a:p>
          <a:endParaRPr lang="en-US"/>
        </a:p>
      </dgm:t>
    </dgm:pt>
    <dgm:pt modelId="{6E7A864D-B843-4105-90B9-D0BE16FEC9DD}" type="sibTrans" cxnId="{B1981F34-43C7-4AF4-ADDD-8B0CB95D0977}">
      <dgm:prSet/>
      <dgm:spPr/>
      <dgm:t>
        <a:bodyPr/>
        <a:lstStyle/>
        <a:p>
          <a:endParaRPr lang="en-US"/>
        </a:p>
      </dgm:t>
    </dgm:pt>
    <dgm:pt modelId="{33A2085C-1146-4B98-AACE-A1A0D1EEDF89}" type="pres">
      <dgm:prSet presAssocID="{4E717B58-A210-4F40-BFA8-069B07C1A9C2}" presName="linear" presStyleCnt="0">
        <dgm:presLayoutVars>
          <dgm:animLvl val="lvl"/>
          <dgm:resizeHandles val="exact"/>
        </dgm:presLayoutVars>
      </dgm:prSet>
      <dgm:spPr/>
    </dgm:pt>
    <dgm:pt modelId="{79888D7B-63CE-4B5A-B6EE-35A0B4055D0D}" type="pres">
      <dgm:prSet presAssocID="{A64509A7-AFA2-41BB-B003-8A8A4B8862A2}" presName="parentText" presStyleLbl="node1" presStyleIdx="0" presStyleCnt="1">
        <dgm:presLayoutVars>
          <dgm:chMax val="0"/>
          <dgm:bulletEnabled val="1"/>
        </dgm:presLayoutVars>
      </dgm:prSet>
      <dgm:spPr/>
    </dgm:pt>
  </dgm:ptLst>
  <dgm:cxnLst>
    <dgm:cxn modelId="{B1981F34-43C7-4AF4-ADDD-8B0CB95D0977}" srcId="{4E717B58-A210-4F40-BFA8-069B07C1A9C2}" destId="{A64509A7-AFA2-41BB-B003-8A8A4B8862A2}" srcOrd="0" destOrd="0" parTransId="{CD138349-E538-4466-A2BA-D4E3DE64851C}" sibTransId="{6E7A864D-B843-4105-90B9-D0BE16FEC9DD}"/>
    <dgm:cxn modelId="{E8DE1B72-2793-46BF-9288-CDB1199FA165}" type="presOf" srcId="{4E717B58-A210-4F40-BFA8-069B07C1A9C2}" destId="{33A2085C-1146-4B98-AACE-A1A0D1EEDF89}" srcOrd="0" destOrd="0" presId="urn:microsoft.com/office/officeart/2005/8/layout/vList2"/>
    <dgm:cxn modelId="{9FEE8191-19BD-40B3-AB34-D4AE3BD0EBC7}" type="presOf" srcId="{A64509A7-AFA2-41BB-B003-8A8A4B8862A2}" destId="{79888D7B-63CE-4B5A-B6EE-35A0B4055D0D}" srcOrd="0" destOrd="0" presId="urn:microsoft.com/office/officeart/2005/8/layout/vList2"/>
    <dgm:cxn modelId="{51294BB6-8DAE-4EFF-B160-BD22AE5E65EE}" type="presParOf" srcId="{33A2085C-1146-4B98-AACE-A1A0D1EEDF89}" destId="{79888D7B-63CE-4B5A-B6EE-35A0B4055D0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0E85C07-9A49-4375-BF4D-F1E2D8F16B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C659E1-7F2A-46EE-BA62-4DBA086DABEB}">
      <dgm:prSet custT="1"/>
      <dgm:spPr/>
      <dgm:t>
        <a:bodyPr/>
        <a:lstStyle/>
        <a:p>
          <a:pPr algn="just" rtl="0"/>
          <a:r>
            <a:rPr lang="en-US" sz="2000" dirty="0"/>
            <a:t>The survey findings suggest that a longer driving range and relatively low purchase could accelerate BEV adoption in Europe, since buyers in this region have high expectations for the real battery driving range. In McKinsey's survey, consumers who would consider an EV but have not yet purchased one, states that the driving range would need to be about 500 kilometers for them to switch from an internal combustion engine (ICE) vehicle to a fully electric BEV (Exhibit 3). Among current BEV owners, expectations for driving range are only slightly lower, at about 470 kilometers.</a:t>
          </a:r>
        </a:p>
      </dgm:t>
    </dgm:pt>
    <dgm:pt modelId="{02202472-0AF5-44FF-AF1F-21CF296A8B91}" type="parTrans" cxnId="{69736EE4-E6B2-4C3F-83B8-F68C7275E698}">
      <dgm:prSet/>
      <dgm:spPr/>
      <dgm:t>
        <a:bodyPr/>
        <a:lstStyle/>
        <a:p>
          <a:endParaRPr lang="en-US"/>
        </a:p>
      </dgm:t>
    </dgm:pt>
    <dgm:pt modelId="{0ECECD02-29EF-49F8-83CD-B00AA8ADC1E4}" type="sibTrans" cxnId="{69736EE4-E6B2-4C3F-83B8-F68C7275E698}">
      <dgm:prSet/>
      <dgm:spPr/>
      <dgm:t>
        <a:bodyPr/>
        <a:lstStyle/>
        <a:p>
          <a:endParaRPr lang="en-US"/>
        </a:p>
      </dgm:t>
    </dgm:pt>
    <dgm:pt modelId="{20BA2471-5DF1-47CA-A391-0726B9DA590F}" type="pres">
      <dgm:prSet presAssocID="{30E85C07-9A49-4375-BF4D-F1E2D8F16B12}" presName="linear" presStyleCnt="0">
        <dgm:presLayoutVars>
          <dgm:animLvl val="lvl"/>
          <dgm:resizeHandles val="exact"/>
        </dgm:presLayoutVars>
      </dgm:prSet>
      <dgm:spPr/>
    </dgm:pt>
    <dgm:pt modelId="{68AD89C1-083F-4923-9789-5494F0832BAE}" type="pres">
      <dgm:prSet presAssocID="{E7C659E1-7F2A-46EE-BA62-4DBA086DABEB}" presName="parentText" presStyleLbl="node1" presStyleIdx="0" presStyleCnt="1" custLinFactNeighborY="-4732">
        <dgm:presLayoutVars>
          <dgm:chMax val="0"/>
          <dgm:bulletEnabled val="1"/>
        </dgm:presLayoutVars>
      </dgm:prSet>
      <dgm:spPr/>
    </dgm:pt>
  </dgm:ptLst>
  <dgm:cxnLst>
    <dgm:cxn modelId="{47A1B188-3A13-43A5-82E5-A14C27750204}" type="presOf" srcId="{30E85C07-9A49-4375-BF4D-F1E2D8F16B12}" destId="{20BA2471-5DF1-47CA-A391-0726B9DA590F}" srcOrd="0" destOrd="0" presId="urn:microsoft.com/office/officeart/2005/8/layout/vList2"/>
    <dgm:cxn modelId="{2EDD2DCB-D6F5-4672-95F8-792D0E7971ED}" type="presOf" srcId="{E7C659E1-7F2A-46EE-BA62-4DBA086DABEB}" destId="{68AD89C1-083F-4923-9789-5494F0832BAE}" srcOrd="0" destOrd="0" presId="urn:microsoft.com/office/officeart/2005/8/layout/vList2"/>
    <dgm:cxn modelId="{69736EE4-E6B2-4C3F-83B8-F68C7275E698}" srcId="{30E85C07-9A49-4375-BF4D-F1E2D8F16B12}" destId="{E7C659E1-7F2A-46EE-BA62-4DBA086DABEB}" srcOrd="0" destOrd="0" parTransId="{02202472-0AF5-44FF-AF1F-21CF296A8B91}" sibTransId="{0ECECD02-29EF-49F8-83CD-B00AA8ADC1E4}"/>
    <dgm:cxn modelId="{0B3DF8B0-F26A-4C0A-AF82-5D31E7970959}" type="presParOf" srcId="{20BA2471-5DF1-47CA-A391-0726B9DA590F}" destId="{68AD89C1-083F-4923-9789-5494F0832B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D6C1480-89B5-4624-8E82-DA41636004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C8F98D3-997F-46C9-ABE3-29839E814C44}">
      <dgm:prSet custT="1"/>
      <dgm:spPr/>
      <dgm:t>
        <a:bodyPr/>
        <a:lstStyle/>
        <a:p>
          <a:pPr algn="ctr" rtl="0"/>
          <a:r>
            <a:rPr lang="en-US" sz="2000" b="1" i="0" dirty="0"/>
            <a:t>SURVEY FINDINGS</a:t>
          </a:r>
        </a:p>
      </dgm:t>
    </dgm:pt>
    <dgm:pt modelId="{988A46C3-8D69-43E0-85D6-81D92626C42E}" type="parTrans" cxnId="{B527E0AD-856F-41E2-BB8A-0A3A9F358C0D}">
      <dgm:prSet/>
      <dgm:spPr/>
      <dgm:t>
        <a:bodyPr/>
        <a:lstStyle/>
        <a:p>
          <a:endParaRPr lang="en-US"/>
        </a:p>
      </dgm:t>
    </dgm:pt>
    <dgm:pt modelId="{60C9256A-1809-4985-B26C-F23E0D355113}" type="sibTrans" cxnId="{B527E0AD-856F-41E2-BB8A-0A3A9F358C0D}">
      <dgm:prSet/>
      <dgm:spPr/>
      <dgm:t>
        <a:bodyPr/>
        <a:lstStyle/>
        <a:p>
          <a:endParaRPr lang="en-US"/>
        </a:p>
      </dgm:t>
    </dgm:pt>
    <dgm:pt modelId="{93313EEC-235A-4FB9-BECC-E2B9A87D07EB}" type="pres">
      <dgm:prSet presAssocID="{BD6C1480-89B5-4624-8E82-DA4163600421}" presName="linear" presStyleCnt="0">
        <dgm:presLayoutVars>
          <dgm:animLvl val="lvl"/>
          <dgm:resizeHandles val="exact"/>
        </dgm:presLayoutVars>
      </dgm:prSet>
      <dgm:spPr/>
    </dgm:pt>
    <dgm:pt modelId="{66985811-1D6F-46E5-BD39-D0FE63187284}" type="pres">
      <dgm:prSet presAssocID="{3C8F98D3-997F-46C9-ABE3-29839E814C44}" presName="parentText" presStyleLbl="node1" presStyleIdx="0" presStyleCnt="1">
        <dgm:presLayoutVars>
          <dgm:chMax val="0"/>
          <dgm:bulletEnabled val="1"/>
        </dgm:presLayoutVars>
      </dgm:prSet>
      <dgm:spPr/>
    </dgm:pt>
  </dgm:ptLst>
  <dgm:cxnLst>
    <dgm:cxn modelId="{BC790A81-4B0B-494A-BCE4-855914530323}" type="presOf" srcId="{3C8F98D3-997F-46C9-ABE3-29839E814C44}" destId="{66985811-1D6F-46E5-BD39-D0FE63187284}" srcOrd="0" destOrd="0" presId="urn:microsoft.com/office/officeart/2005/8/layout/vList2"/>
    <dgm:cxn modelId="{B527E0AD-856F-41E2-BB8A-0A3A9F358C0D}" srcId="{BD6C1480-89B5-4624-8E82-DA4163600421}" destId="{3C8F98D3-997F-46C9-ABE3-29839E814C44}" srcOrd="0" destOrd="0" parTransId="{988A46C3-8D69-43E0-85D6-81D92626C42E}" sibTransId="{60C9256A-1809-4985-B26C-F23E0D355113}"/>
    <dgm:cxn modelId="{7EC8D4FA-8C59-4C79-ADB9-2743861FB8C6}" type="presOf" srcId="{BD6C1480-89B5-4624-8E82-DA4163600421}" destId="{93313EEC-235A-4FB9-BECC-E2B9A87D07EB}" srcOrd="0" destOrd="0" presId="urn:microsoft.com/office/officeart/2005/8/layout/vList2"/>
    <dgm:cxn modelId="{A3617700-8AA6-432F-8841-00C64E0C2012}" type="presParOf" srcId="{93313EEC-235A-4FB9-BECC-E2B9A87D07EB}" destId="{66985811-1D6F-46E5-BD39-D0FE6318728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60C4286-5C95-445D-893C-C689C57289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97E711D-B843-433B-9C97-BDD552BC04B4}">
      <dgm:prSet custT="1"/>
      <dgm:spPr/>
      <dgm:t>
        <a:bodyPr/>
        <a:lstStyle/>
        <a:p>
          <a:pPr rtl="0"/>
          <a:r>
            <a:rPr lang="en-US" sz="1300" b="1" i="0" dirty="0"/>
            <a:t>REFERENCE</a:t>
          </a:r>
          <a:r>
            <a:rPr lang="en-US" sz="1400" b="0" i="0" dirty="0">
              <a:solidFill>
                <a:schemeClr val="bg1"/>
              </a:solidFill>
            </a:rPr>
            <a:t>: https://www.mckinsey.com/industries/automotive-and-assembly/our-insights/how-european-consumers-perceive-electric-vehicles</a:t>
          </a:r>
        </a:p>
      </dgm:t>
    </dgm:pt>
    <dgm:pt modelId="{D0039089-6E5D-4260-8220-8F319A86E23D}" type="parTrans" cxnId="{058DDAD2-1798-4A50-927B-2317EBA6B6A2}">
      <dgm:prSet/>
      <dgm:spPr/>
      <dgm:t>
        <a:bodyPr/>
        <a:lstStyle/>
        <a:p>
          <a:endParaRPr lang="en-US"/>
        </a:p>
      </dgm:t>
    </dgm:pt>
    <dgm:pt modelId="{E1D1553D-C955-40FC-8B77-336F6A487FAC}" type="sibTrans" cxnId="{058DDAD2-1798-4A50-927B-2317EBA6B6A2}">
      <dgm:prSet/>
      <dgm:spPr/>
      <dgm:t>
        <a:bodyPr/>
        <a:lstStyle/>
        <a:p>
          <a:endParaRPr lang="en-US"/>
        </a:p>
      </dgm:t>
    </dgm:pt>
    <dgm:pt modelId="{ABE51B6C-7B80-4C0B-8639-00B2FDF797F1}" type="pres">
      <dgm:prSet presAssocID="{860C4286-5C95-445D-893C-C689C572890A}" presName="linear" presStyleCnt="0">
        <dgm:presLayoutVars>
          <dgm:animLvl val="lvl"/>
          <dgm:resizeHandles val="exact"/>
        </dgm:presLayoutVars>
      </dgm:prSet>
      <dgm:spPr/>
    </dgm:pt>
    <dgm:pt modelId="{FBB24C1C-774F-4384-86BD-2B8A44B5A94F}" type="pres">
      <dgm:prSet presAssocID="{F97E711D-B843-433B-9C97-BDD552BC04B4}" presName="parentText" presStyleLbl="node1" presStyleIdx="0" presStyleCnt="1">
        <dgm:presLayoutVars>
          <dgm:chMax val="0"/>
          <dgm:bulletEnabled val="1"/>
        </dgm:presLayoutVars>
      </dgm:prSet>
      <dgm:spPr/>
    </dgm:pt>
  </dgm:ptLst>
  <dgm:cxnLst>
    <dgm:cxn modelId="{1574A73A-E9D2-4F32-8287-9AE73A47D5B8}" type="presOf" srcId="{860C4286-5C95-445D-893C-C689C572890A}" destId="{ABE51B6C-7B80-4C0B-8639-00B2FDF797F1}" srcOrd="0" destOrd="0" presId="urn:microsoft.com/office/officeart/2005/8/layout/vList2"/>
    <dgm:cxn modelId="{0B40774C-DD49-4122-8E48-831350B491F8}" type="presOf" srcId="{F97E711D-B843-433B-9C97-BDD552BC04B4}" destId="{FBB24C1C-774F-4384-86BD-2B8A44B5A94F}" srcOrd="0" destOrd="0" presId="urn:microsoft.com/office/officeart/2005/8/layout/vList2"/>
    <dgm:cxn modelId="{058DDAD2-1798-4A50-927B-2317EBA6B6A2}" srcId="{860C4286-5C95-445D-893C-C689C572890A}" destId="{F97E711D-B843-433B-9C97-BDD552BC04B4}" srcOrd="0" destOrd="0" parTransId="{D0039089-6E5D-4260-8220-8F319A86E23D}" sibTransId="{E1D1553D-C955-40FC-8B77-336F6A487FAC}"/>
    <dgm:cxn modelId="{B8EAF9B5-A032-443F-A195-7C48BA279545}" type="presParOf" srcId="{ABE51B6C-7B80-4C0B-8639-00B2FDF797F1}" destId="{FBB24C1C-774F-4384-86BD-2B8A44B5A94F}"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9573A6-8A90-4882-AE58-A3A5074CCA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9C2BD39-94B9-4D7B-9688-AF5F25D5B8A1}">
      <dgm:prSet/>
      <dgm:spPr/>
      <dgm:t>
        <a:bodyPr/>
        <a:lstStyle/>
        <a:p>
          <a:pPr rtl="0"/>
          <a:r>
            <a:rPr lang="en-US" b="1" dirty="0"/>
            <a:t>PRODUCT SPECIFICATIONS</a:t>
          </a:r>
        </a:p>
      </dgm:t>
    </dgm:pt>
    <dgm:pt modelId="{6543213A-AE67-4AEF-8F55-BBC81AA5CB19}" type="parTrans" cxnId="{544EDF57-9255-43B2-BAC3-CC1279C035A7}">
      <dgm:prSet/>
      <dgm:spPr/>
      <dgm:t>
        <a:bodyPr/>
        <a:lstStyle/>
        <a:p>
          <a:endParaRPr lang="en-US"/>
        </a:p>
      </dgm:t>
    </dgm:pt>
    <dgm:pt modelId="{7FB8402E-D530-465F-BAB3-17141EB85360}" type="sibTrans" cxnId="{544EDF57-9255-43B2-BAC3-CC1279C035A7}">
      <dgm:prSet/>
      <dgm:spPr/>
      <dgm:t>
        <a:bodyPr/>
        <a:lstStyle/>
        <a:p>
          <a:endParaRPr lang="en-US"/>
        </a:p>
      </dgm:t>
    </dgm:pt>
    <dgm:pt modelId="{D30EBD7F-C3BE-4060-A04A-C1F9554A6E7F}" type="pres">
      <dgm:prSet presAssocID="{289573A6-8A90-4882-AE58-A3A5074CCA4F}" presName="Name0" presStyleCnt="0">
        <dgm:presLayoutVars>
          <dgm:dir/>
          <dgm:animLvl val="lvl"/>
          <dgm:resizeHandles val="exact"/>
        </dgm:presLayoutVars>
      </dgm:prSet>
      <dgm:spPr/>
    </dgm:pt>
    <dgm:pt modelId="{C43F8BFF-7DB0-4002-952C-9AD8D6F1A712}" type="pres">
      <dgm:prSet presAssocID="{D9C2BD39-94B9-4D7B-9688-AF5F25D5B8A1}" presName="linNode" presStyleCnt="0"/>
      <dgm:spPr/>
    </dgm:pt>
    <dgm:pt modelId="{902CA2B4-88AB-4D71-8E17-59980E8BEBB9}" type="pres">
      <dgm:prSet presAssocID="{D9C2BD39-94B9-4D7B-9688-AF5F25D5B8A1}" presName="parentText" presStyleLbl="node1" presStyleIdx="0" presStyleCnt="1" custScaleX="277778">
        <dgm:presLayoutVars>
          <dgm:chMax val="1"/>
          <dgm:bulletEnabled val="1"/>
        </dgm:presLayoutVars>
      </dgm:prSet>
      <dgm:spPr/>
    </dgm:pt>
  </dgm:ptLst>
  <dgm:cxnLst>
    <dgm:cxn modelId="{212B536D-E263-496F-BB72-8C739FFA6EE3}" type="presOf" srcId="{D9C2BD39-94B9-4D7B-9688-AF5F25D5B8A1}" destId="{902CA2B4-88AB-4D71-8E17-59980E8BEBB9}" srcOrd="0" destOrd="0" presId="urn:microsoft.com/office/officeart/2005/8/layout/vList5"/>
    <dgm:cxn modelId="{544EDF57-9255-43B2-BAC3-CC1279C035A7}" srcId="{289573A6-8A90-4882-AE58-A3A5074CCA4F}" destId="{D9C2BD39-94B9-4D7B-9688-AF5F25D5B8A1}" srcOrd="0" destOrd="0" parTransId="{6543213A-AE67-4AEF-8F55-BBC81AA5CB19}" sibTransId="{7FB8402E-D530-465F-BAB3-17141EB85360}"/>
    <dgm:cxn modelId="{2D2D14F1-6565-4602-9EB3-A19AA8E7D6B8}" type="presOf" srcId="{289573A6-8A90-4882-AE58-A3A5074CCA4F}" destId="{D30EBD7F-C3BE-4060-A04A-C1F9554A6E7F}" srcOrd="0" destOrd="0" presId="urn:microsoft.com/office/officeart/2005/8/layout/vList5"/>
    <dgm:cxn modelId="{B32038D4-89E9-4A4F-BD90-4A1CC655666A}" type="presParOf" srcId="{D30EBD7F-C3BE-4060-A04A-C1F9554A6E7F}" destId="{C43F8BFF-7DB0-4002-952C-9AD8D6F1A712}" srcOrd="0" destOrd="0" presId="urn:microsoft.com/office/officeart/2005/8/layout/vList5"/>
    <dgm:cxn modelId="{41208AC7-F76D-41F8-9D22-96FE7BFA72E2}" type="presParOf" srcId="{C43F8BFF-7DB0-4002-952C-9AD8D6F1A712}" destId="{902CA2B4-88AB-4D71-8E17-59980E8BEBB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F76D953-5205-4ACD-98F2-4A1281935281}"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34FE5236-3D98-47C9-BBED-9C12E065E76A}">
      <dgm:prSet/>
      <dgm:spPr/>
      <dgm:t>
        <a:bodyPr/>
        <a:lstStyle/>
        <a:p>
          <a:pPr rtl="0"/>
          <a:r>
            <a:rPr lang="en-US" b="1" dirty="0">
              <a:solidFill>
                <a:schemeClr val="bg1"/>
              </a:solidFill>
            </a:rPr>
            <a:t>GO TO MARKET STRATEGY </a:t>
          </a:r>
        </a:p>
      </dgm:t>
    </dgm:pt>
    <dgm:pt modelId="{BEA0F2FF-6829-42D9-9A00-5E5AD5A4DA90}" type="parTrans" cxnId="{30AD6362-A6B5-47FD-B1D9-977104D04C40}">
      <dgm:prSet/>
      <dgm:spPr/>
      <dgm:t>
        <a:bodyPr/>
        <a:lstStyle/>
        <a:p>
          <a:endParaRPr lang="en-US"/>
        </a:p>
      </dgm:t>
    </dgm:pt>
    <dgm:pt modelId="{704F7B0D-46EA-42A2-8DBF-DFD4AB8F471C}" type="sibTrans" cxnId="{30AD6362-A6B5-47FD-B1D9-977104D04C40}">
      <dgm:prSet/>
      <dgm:spPr/>
      <dgm:t>
        <a:bodyPr/>
        <a:lstStyle/>
        <a:p>
          <a:endParaRPr lang="en-US"/>
        </a:p>
      </dgm:t>
    </dgm:pt>
    <dgm:pt modelId="{CC1D1A9F-8281-4DF7-B7FF-A3A69D9F02DC}">
      <dgm:prSet/>
      <dgm:spPr/>
      <dgm:t>
        <a:bodyPr/>
        <a:lstStyle/>
        <a:p>
          <a:pPr rtl="0"/>
          <a:r>
            <a:rPr lang="en-US" b="1" dirty="0">
              <a:solidFill>
                <a:schemeClr val="bg1"/>
              </a:solidFill>
            </a:rPr>
            <a:t>FOR</a:t>
          </a:r>
          <a:r>
            <a:rPr lang="en-US" dirty="0"/>
            <a:t> </a:t>
          </a:r>
        </a:p>
      </dgm:t>
    </dgm:pt>
    <dgm:pt modelId="{57C3F260-A0EE-4E5F-9581-BC99DCD8023A}" type="parTrans" cxnId="{B24FB12D-94A7-4C0C-992C-38FAAE29D2A5}">
      <dgm:prSet/>
      <dgm:spPr/>
      <dgm:t>
        <a:bodyPr/>
        <a:lstStyle/>
        <a:p>
          <a:endParaRPr lang="en-US"/>
        </a:p>
      </dgm:t>
    </dgm:pt>
    <dgm:pt modelId="{8801BC59-528A-40A7-AA87-19F1707C0147}" type="sibTrans" cxnId="{B24FB12D-94A7-4C0C-992C-38FAAE29D2A5}">
      <dgm:prSet/>
      <dgm:spPr/>
      <dgm:t>
        <a:bodyPr/>
        <a:lstStyle/>
        <a:p>
          <a:endParaRPr lang="en-US"/>
        </a:p>
      </dgm:t>
    </dgm:pt>
    <dgm:pt modelId="{9543A9BB-1745-4900-AB64-D2A0D8D198D8}">
      <dgm:prSet custT="1"/>
      <dgm:spPr/>
      <dgm:t>
        <a:bodyPr/>
        <a:lstStyle/>
        <a:p>
          <a:pPr rtl="0"/>
          <a:r>
            <a:rPr lang="en-US" sz="3200" b="1" dirty="0">
              <a:solidFill>
                <a:schemeClr val="bg1"/>
              </a:solidFill>
            </a:rPr>
            <a:t>EBRO </a:t>
          </a:r>
        </a:p>
        <a:p>
          <a:pPr rtl="0"/>
          <a:r>
            <a:rPr lang="en-US" sz="3200" b="1" dirty="0">
              <a:solidFill>
                <a:schemeClr val="bg1"/>
              </a:solidFill>
            </a:rPr>
            <a:t>E-VAN</a:t>
          </a:r>
        </a:p>
      </dgm:t>
    </dgm:pt>
    <dgm:pt modelId="{1B23BC0C-3F00-45D9-8840-BF9FFDBB8223}" type="parTrans" cxnId="{1305FFB4-C609-416F-9FA0-73B0C586C0E7}">
      <dgm:prSet/>
      <dgm:spPr/>
      <dgm:t>
        <a:bodyPr/>
        <a:lstStyle/>
        <a:p>
          <a:endParaRPr lang="en-US"/>
        </a:p>
      </dgm:t>
    </dgm:pt>
    <dgm:pt modelId="{C074DD36-AF9E-4AC1-A031-C7C396E3F344}" type="sibTrans" cxnId="{1305FFB4-C609-416F-9FA0-73B0C586C0E7}">
      <dgm:prSet/>
      <dgm:spPr/>
      <dgm:t>
        <a:bodyPr/>
        <a:lstStyle/>
        <a:p>
          <a:endParaRPr lang="en-US"/>
        </a:p>
      </dgm:t>
    </dgm:pt>
    <dgm:pt modelId="{A9AE4F97-DDD3-458B-A878-E247B67F4452}" type="pres">
      <dgm:prSet presAssocID="{2F76D953-5205-4ACD-98F2-4A1281935281}" presName="Name0" presStyleCnt="0">
        <dgm:presLayoutVars>
          <dgm:dir/>
          <dgm:animLvl val="lvl"/>
          <dgm:resizeHandles val="exact"/>
        </dgm:presLayoutVars>
      </dgm:prSet>
      <dgm:spPr/>
    </dgm:pt>
    <dgm:pt modelId="{F0A83908-BBE4-45FC-8C11-97960FF5C4F5}" type="pres">
      <dgm:prSet presAssocID="{2F76D953-5205-4ACD-98F2-4A1281935281}" presName="dummy" presStyleCnt="0"/>
      <dgm:spPr/>
    </dgm:pt>
    <dgm:pt modelId="{EC9F76B2-ADCE-40F3-ADA7-6BC997FB7D0F}" type="pres">
      <dgm:prSet presAssocID="{2F76D953-5205-4ACD-98F2-4A1281935281}" presName="linH" presStyleCnt="0"/>
      <dgm:spPr/>
    </dgm:pt>
    <dgm:pt modelId="{C4C9659C-3DAE-4E91-922C-8CA5AAEDD6AF}" type="pres">
      <dgm:prSet presAssocID="{2F76D953-5205-4ACD-98F2-4A1281935281}" presName="padding1" presStyleCnt="0"/>
      <dgm:spPr/>
    </dgm:pt>
    <dgm:pt modelId="{5785F1C2-0CEC-41FD-8F8B-ACB0FE5995B3}" type="pres">
      <dgm:prSet presAssocID="{34FE5236-3D98-47C9-BBED-9C12E065E76A}" presName="linV" presStyleCnt="0"/>
      <dgm:spPr/>
    </dgm:pt>
    <dgm:pt modelId="{FD805299-EEF3-41EA-8EE6-88723180AC8A}" type="pres">
      <dgm:prSet presAssocID="{34FE5236-3D98-47C9-BBED-9C12E065E76A}" presName="spVertical1" presStyleCnt="0"/>
      <dgm:spPr/>
    </dgm:pt>
    <dgm:pt modelId="{62BCF9D4-CB7D-4900-9F15-4B1B81BB486D}" type="pres">
      <dgm:prSet presAssocID="{34FE5236-3D98-47C9-BBED-9C12E065E76A}" presName="parTx" presStyleLbl="revTx" presStyleIdx="0" presStyleCnt="3">
        <dgm:presLayoutVars>
          <dgm:chMax val="0"/>
          <dgm:chPref val="0"/>
          <dgm:bulletEnabled val="1"/>
        </dgm:presLayoutVars>
      </dgm:prSet>
      <dgm:spPr/>
    </dgm:pt>
    <dgm:pt modelId="{CBFF909D-B949-4C4F-A36C-0108623488DD}" type="pres">
      <dgm:prSet presAssocID="{34FE5236-3D98-47C9-BBED-9C12E065E76A}" presName="spVertical2" presStyleCnt="0"/>
      <dgm:spPr/>
    </dgm:pt>
    <dgm:pt modelId="{1624C986-E691-4B3C-9155-4CDA12DA7584}" type="pres">
      <dgm:prSet presAssocID="{34FE5236-3D98-47C9-BBED-9C12E065E76A}" presName="spVertical3" presStyleCnt="0"/>
      <dgm:spPr/>
    </dgm:pt>
    <dgm:pt modelId="{7DE49AF2-586B-4551-9294-EF43B9C5DF69}" type="pres">
      <dgm:prSet presAssocID="{704F7B0D-46EA-42A2-8DBF-DFD4AB8F471C}" presName="space" presStyleCnt="0"/>
      <dgm:spPr/>
    </dgm:pt>
    <dgm:pt modelId="{DEF79EC3-E8DE-4D3E-998D-DEE83D9166DC}" type="pres">
      <dgm:prSet presAssocID="{CC1D1A9F-8281-4DF7-B7FF-A3A69D9F02DC}" presName="linV" presStyleCnt="0"/>
      <dgm:spPr/>
    </dgm:pt>
    <dgm:pt modelId="{B27C61D1-EA3B-44DF-AAF5-2094131FAB6B}" type="pres">
      <dgm:prSet presAssocID="{CC1D1A9F-8281-4DF7-B7FF-A3A69D9F02DC}" presName="spVertical1" presStyleCnt="0"/>
      <dgm:spPr/>
    </dgm:pt>
    <dgm:pt modelId="{E7F3B2BB-9C27-4C6C-941D-6582950DF91B}" type="pres">
      <dgm:prSet presAssocID="{CC1D1A9F-8281-4DF7-B7FF-A3A69D9F02DC}" presName="parTx" presStyleLbl="revTx" presStyleIdx="1" presStyleCnt="3">
        <dgm:presLayoutVars>
          <dgm:chMax val="0"/>
          <dgm:chPref val="0"/>
          <dgm:bulletEnabled val="1"/>
        </dgm:presLayoutVars>
      </dgm:prSet>
      <dgm:spPr/>
    </dgm:pt>
    <dgm:pt modelId="{C8DA8E57-3F42-407A-876A-82CFD42A2D76}" type="pres">
      <dgm:prSet presAssocID="{CC1D1A9F-8281-4DF7-B7FF-A3A69D9F02DC}" presName="spVertical2" presStyleCnt="0"/>
      <dgm:spPr/>
    </dgm:pt>
    <dgm:pt modelId="{751900ED-3457-4024-B5A5-4D0E0A7DE60C}" type="pres">
      <dgm:prSet presAssocID="{CC1D1A9F-8281-4DF7-B7FF-A3A69D9F02DC}" presName="spVertical3" presStyleCnt="0"/>
      <dgm:spPr/>
    </dgm:pt>
    <dgm:pt modelId="{B662129F-FD9F-4564-81FA-7A62D130E2AB}" type="pres">
      <dgm:prSet presAssocID="{8801BC59-528A-40A7-AA87-19F1707C0147}" presName="space" presStyleCnt="0"/>
      <dgm:spPr/>
    </dgm:pt>
    <dgm:pt modelId="{9115C549-9CA5-40F5-869F-87C72BB03FE2}" type="pres">
      <dgm:prSet presAssocID="{9543A9BB-1745-4900-AB64-D2A0D8D198D8}" presName="linV" presStyleCnt="0"/>
      <dgm:spPr/>
    </dgm:pt>
    <dgm:pt modelId="{69420982-CCFB-4AF5-BC19-5B32DC59E71F}" type="pres">
      <dgm:prSet presAssocID="{9543A9BB-1745-4900-AB64-D2A0D8D198D8}" presName="spVertical1" presStyleCnt="0"/>
      <dgm:spPr/>
    </dgm:pt>
    <dgm:pt modelId="{4E91593F-E591-434B-B186-731C3F653488}" type="pres">
      <dgm:prSet presAssocID="{9543A9BB-1745-4900-AB64-D2A0D8D198D8}" presName="parTx" presStyleLbl="revTx" presStyleIdx="2" presStyleCnt="3" custScaleX="99723" custScaleY="114059" custLinFactNeighborX="-463" custLinFactNeighborY="-6776">
        <dgm:presLayoutVars>
          <dgm:chMax val="0"/>
          <dgm:chPref val="0"/>
          <dgm:bulletEnabled val="1"/>
        </dgm:presLayoutVars>
      </dgm:prSet>
      <dgm:spPr/>
    </dgm:pt>
    <dgm:pt modelId="{7E333F35-9AA7-4861-800B-E1B980F10B3A}" type="pres">
      <dgm:prSet presAssocID="{9543A9BB-1745-4900-AB64-D2A0D8D198D8}" presName="spVertical2" presStyleCnt="0"/>
      <dgm:spPr/>
    </dgm:pt>
    <dgm:pt modelId="{27195E03-8763-445C-AE9A-514A5FC9B629}" type="pres">
      <dgm:prSet presAssocID="{9543A9BB-1745-4900-AB64-D2A0D8D198D8}" presName="spVertical3" presStyleCnt="0"/>
      <dgm:spPr/>
    </dgm:pt>
    <dgm:pt modelId="{B5AE4776-0EB3-4CFB-B9C8-620EF28FC33C}" type="pres">
      <dgm:prSet presAssocID="{2F76D953-5205-4ACD-98F2-4A1281935281}" presName="padding2" presStyleCnt="0"/>
      <dgm:spPr/>
    </dgm:pt>
    <dgm:pt modelId="{3F19E64F-09AE-45BB-B0CA-397CFD02BF73}" type="pres">
      <dgm:prSet presAssocID="{2F76D953-5205-4ACD-98F2-4A1281935281}" presName="negArrow" presStyleCnt="0"/>
      <dgm:spPr/>
    </dgm:pt>
    <dgm:pt modelId="{D7438743-9C96-4695-B7CE-E3560817727D}" type="pres">
      <dgm:prSet presAssocID="{2F76D953-5205-4ACD-98F2-4A1281935281}" presName="backgroundArrow" presStyleLbl="node1" presStyleIdx="0" presStyleCnt="1"/>
      <dgm:spPr/>
    </dgm:pt>
  </dgm:ptLst>
  <dgm:cxnLst>
    <dgm:cxn modelId="{B24FB12D-94A7-4C0C-992C-38FAAE29D2A5}" srcId="{2F76D953-5205-4ACD-98F2-4A1281935281}" destId="{CC1D1A9F-8281-4DF7-B7FF-A3A69D9F02DC}" srcOrd="1" destOrd="0" parTransId="{57C3F260-A0EE-4E5F-9581-BC99DCD8023A}" sibTransId="{8801BC59-528A-40A7-AA87-19F1707C0147}"/>
    <dgm:cxn modelId="{29A06A2E-F142-4EC1-8F2A-4BBC6E96FE70}" type="presOf" srcId="{2F76D953-5205-4ACD-98F2-4A1281935281}" destId="{A9AE4F97-DDD3-458B-A878-E247B67F4452}" srcOrd="0" destOrd="0" presId="urn:microsoft.com/office/officeart/2005/8/layout/hProcess3"/>
    <dgm:cxn modelId="{30AD6362-A6B5-47FD-B1D9-977104D04C40}" srcId="{2F76D953-5205-4ACD-98F2-4A1281935281}" destId="{34FE5236-3D98-47C9-BBED-9C12E065E76A}" srcOrd="0" destOrd="0" parTransId="{BEA0F2FF-6829-42D9-9A00-5E5AD5A4DA90}" sibTransId="{704F7B0D-46EA-42A2-8DBF-DFD4AB8F471C}"/>
    <dgm:cxn modelId="{22D94591-A3F9-4772-81CD-FAA62E96F02E}" type="presOf" srcId="{34FE5236-3D98-47C9-BBED-9C12E065E76A}" destId="{62BCF9D4-CB7D-4900-9F15-4B1B81BB486D}" srcOrd="0" destOrd="0" presId="urn:microsoft.com/office/officeart/2005/8/layout/hProcess3"/>
    <dgm:cxn modelId="{8382E69A-60D2-483B-86E1-13A729D92F39}" type="presOf" srcId="{CC1D1A9F-8281-4DF7-B7FF-A3A69D9F02DC}" destId="{E7F3B2BB-9C27-4C6C-941D-6582950DF91B}" srcOrd="0" destOrd="0" presId="urn:microsoft.com/office/officeart/2005/8/layout/hProcess3"/>
    <dgm:cxn modelId="{43EA21AF-8D4A-4812-AFAA-A0850A02897C}" type="presOf" srcId="{9543A9BB-1745-4900-AB64-D2A0D8D198D8}" destId="{4E91593F-E591-434B-B186-731C3F653488}" srcOrd="0" destOrd="0" presId="urn:microsoft.com/office/officeart/2005/8/layout/hProcess3"/>
    <dgm:cxn modelId="{1305FFB4-C609-416F-9FA0-73B0C586C0E7}" srcId="{2F76D953-5205-4ACD-98F2-4A1281935281}" destId="{9543A9BB-1745-4900-AB64-D2A0D8D198D8}" srcOrd="2" destOrd="0" parTransId="{1B23BC0C-3F00-45D9-8840-BF9FFDBB8223}" sibTransId="{C074DD36-AF9E-4AC1-A031-C7C396E3F344}"/>
    <dgm:cxn modelId="{A9460221-AAEC-40C4-94D0-CDC32CA0F4FC}" type="presParOf" srcId="{A9AE4F97-DDD3-458B-A878-E247B67F4452}" destId="{F0A83908-BBE4-45FC-8C11-97960FF5C4F5}" srcOrd="0" destOrd="0" presId="urn:microsoft.com/office/officeart/2005/8/layout/hProcess3"/>
    <dgm:cxn modelId="{ABC727B1-AEE7-4D4E-BB4F-F80AF0EEB75C}" type="presParOf" srcId="{A9AE4F97-DDD3-458B-A878-E247B67F4452}" destId="{EC9F76B2-ADCE-40F3-ADA7-6BC997FB7D0F}" srcOrd="1" destOrd="0" presId="urn:microsoft.com/office/officeart/2005/8/layout/hProcess3"/>
    <dgm:cxn modelId="{4CD559F3-E52D-4FA7-A28A-BD03D3D1CC78}" type="presParOf" srcId="{EC9F76B2-ADCE-40F3-ADA7-6BC997FB7D0F}" destId="{C4C9659C-3DAE-4E91-922C-8CA5AAEDD6AF}" srcOrd="0" destOrd="0" presId="urn:microsoft.com/office/officeart/2005/8/layout/hProcess3"/>
    <dgm:cxn modelId="{EB9A21A3-FF48-4BAA-9581-47E63786C18F}" type="presParOf" srcId="{EC9F76B2-ADCE-40F3-ADA7-6BC997FB7D0F}" destId="{5785F1C2-0CEC-41FD-8F8B-ACB0FE5995B3}" srcOrd="1" destOrd="0" presId="urn:microsoft.com/office/officeart/2005/8/layout/hProcess3"/>
    <dgm:cxn modelId="{BB85D0A6-09F5-4640-A1C6-85197D16D976}" type="presParOf" srcId="{5785F1C2-0CEC-41FD-8F8B-ACB0FE5995B3}" destId="{FD805299-EEF3-41EA-8EE6-88723180AC8A}" srcOrd="0" destOrd="0" presId="urn:microsoft.com/office/officeart/2005/8/layout/hProcess3"/>
    <dgm:cxn modelId="{BDD29EA2-EA45-4B6B-86A1-BA628A66755B}" type="presParOf" srcId="{5785F1C2-0CEC-41FD-8F8B-ACB0FE5995B3}" destId="{62BCF9D4-CB7D-4900-9F15-4B1B81BB486D}" srcOrd="1" destOrd="0" presId="urn:microsoft.com/office/officeart/2005/8/layout/hProcess3"/>
    <dgm:cxn modelId="{5C1694C7-819A-4269-A404-06D90916E889}" type="presParOf" srcId="{5785F1C2-0CEC-41FD-8F8B-ACB0FE5995B3}" destId="{CBFF909D-B949-4C4F-A36C-0108623488DD}" srcOrd="2" destOrd="0" presId="urn:microsoft.com/office/officeart/2005/8/layout/hProcess3"/>
    <dgm:cxn modelId="{C4163907-47DB-4B3D-87E6-D6E06C1E0AC9}" type="presParOf" srcId="{5785F1C2-0CEC-41FD-8F8B-ACB0FE5995B3}" destId="{1624C986-E691-4B3C-9155-4CDA12DA7584}" srcOrd="3" destOrd="0" presId="urn:microsoft.com/office/officeart/2005/8/layout/hProcess3"/>
    <dgm:cxn modelId="{EBB2525F-5B9B-4DA2-B278-3968C692A823}" type="presParOf" srcId="{EC9F76B2-ADCE-40F3-ADA7-6BC997FB7D0F}" destId="{7DE49AF2-586B-4551-9294-EF43B9C5DF69}" srcOrd="2" destOrd="0" presId="urn:microsoft.com/office/officeart/2005/8/layout/hProcess3"/>
    <dgm:cxn modelId="{981E2D57-DB50-4138-9D0E-97D5A72C8E4E}" type="presParOf" srcId="{EC9F76B2-ADCE-40F3-ADA7-6BC997FB7D0F}" destId="{DEF79EC3-E8DE-4D3E-998D-DEE83D9166DC}" srcOrd="3" destOrd="0" presId="urn:microsoft.com/office/officeart/2005/8/layout/hProcess3"/>
    <dgm:cxn modelId="{9AD2EC27-5EB0-4A76-8FAE-8F7FA23D8E08}" type="presParOf" srcId="{DEF79EC3-E8DE-4D3E-998D-DEE83D9166DC}" destId="{B27C61D1-EA3B-44DF-AAF5-2094131FAB6B}" srcOrd="0" destOrd="0" presId="urn:microsoft.com/office/officeart/2005/8/layout/hProcess3"/>
    <dgm:cxn modelId="{FAC4ED94-E55A-4C8E-A769-AC015ADF19AC}" type="presParOf" srcId="{DEF79EC3-E8DE-4D3E-998D-DEE83D9166DC}" destId="{E7F3B2BB-9C27-4C6C-941D-6582950DF91B}" srcOrd="1" destOrd="0" presId="urn:microsoft.com/office/officeart/2005/8/layout/hProcess3"/>
    <dgm:cxn modelId="{B75E2676-7BB5-40FD-A442-FC5CCBE77F47}" type="presParOf" srcId="{DEF79EC3-E8DE-4D3E-998D-DEE83D9166DC}" destId="{C8DA8E57-3F42-407A-876A-82CFD42A2D76}" srcOrd="2" destOrd="0" presId="urn:microsoft.com/office/officeart/2005/8/layout/hProcess3"/>
    <dgm:cxn modelId="{6DD788EE-D648-47B3-84EA-4C53D9D9722A}" type="presParOf" srcId="{DEF79EC3-E8DE-4D3E-998D-DEE83D9166DC}" destId="{751900ED-3457-4024-B5A5-4D0E0A7DE60C}" srcOrd="3" destOrd="0" presId="urn:microsoft.com/office/officeart/2005/8/layout/hProcess3"/>
    <dgm:cxn modelId="{BFF72791-60B5-4302-BCB5-925069F2093A}" type="presParOf" srcId="{EC9F76B2-ADCE-40F3-ADA7-6BC997FB7D0F}" destId="{B662129F-FD9F-4564-81FA-7A62D130E2AB}" srcOrd="4" destOrd="0" presId="urn:microsoft.com/office/officeart/2005/8/layout/hProcess3"/>
    <dgm:cxn modelId="{2F8A1186-9B5E-41C1-8B6F-F301850B7F98}" type="presParOf" srcId="{EC9F76B2-ADCE-40F3-ADA7-6BC997FB7D0F}" destId="{9115C549-9CA5-40F5-869F-87C72BB03FE2}" srcOrd="5" destOrd="0" presId="urn:microsoft.com/office/officeart/2005/8/layout/hProcess3"/>
    <dgm:cxn modelId="{D89489F7-25C4-41C4-97C9-BF429A168E8F}" type="presParOf" srcId="{9115C549-9CA5-40F5-869F-87C72BB03FE2}" destId="{69420982-CCFB-4AF5-BC19-5B32DC59E71F}" srcOrd="0" destOrd="0" presId="urn:microsoft.com/office/officeart/2005/8/layout/hProcess3"/>
    <dgm:cxn modelId="{697F40A9-528C-4C80-B805-2EE24D64DF4C}" type="presParOf" srcId="{9115C549-9CA5-40F5-869F-87C72BB03FE2}" destId="{4E91593F-E591-434B-B186-731C3F653488}" srcOrd="1" destOrd="0" presId="urn:microsoft.com/office/officeart/2005/8/layout/hProcess3"/>
    <dgm:cxn modelId="{E7882A6A-18D5-4550-81CE-7B5A52E2E042}" type="presParOf" srcId="{9115C549-9CA5-40F5-869F-87C72BB03FE2}" destId="{7E333F35-9AA7-4861-800B-E1B980F10B3A}" srcOrd="2" destOrd="0" presId="urn:microsoft.com/office/officeart/2005/8/layout/hProcess3"/>
    <dgm:cxn modelId="{8AE25031-2DFA-48F6-BB6B-D2C7C65123B8}" type="presParOf" srcId="{9115C549-9CA5-40F5-869F-87C72BB03FE2}" destId="{27195E03-8763-445C-AE9A-514A5FC9B629}" srcOrd="3" destOrd="0" presId="urn:microsoft.com/office/officeart/2005/8/layout/hProcess3"/>
    <dgm:cxn modelId="{666F04D2-632B-4996-B019-B96376E315E3}" type="presParOf" srcId="{EC9F76B2-ADCE-40F3-ADA7-6BC997FB7D0F}" destId="{B5AE4776-0EB3-4CFB-B9C8-620EF28FC33C}" srcOrd="6" destOrd="0" presId="urn:microsoft.com/office/officeart/2005/8/layout/hProcess3"/>
    <dgm:cxn modelId="{DDE63625-2923-4CA6-80F2-D200FE44A910}" type="presParOf" srcId="{EC9F76B2-ADCE-40F3-ADA7-6BC997FB7D0F}" destId="{3F19E64F-09AE-45BB-B0CA-397CFD02BF73}" srcOrd="7" destOrd="0" presId="urn:microsoft.com/office/officeart/2005/8/layout/hProcess3"/>
    <dgm:cxn modelId="{5D5C563F-7A16-4DC0-8EB5-32EBAB976737}" type="presParOf" srcId="{EC9F76B2-ADCE-40F3-ADA7-6BC997FB7D0F}" destId="{D7438743-9C96-4695-B7CE-E3560817727D}"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62F2C37-84B7-4290-9DFD-D85392CC78C3}" type="doc">
      <dgm:prSet loTypeId="urn:microsoft.com/office/officeart/2005/8/layout/vList2" loCatId="list" qsTypeId="urn:microsoft.com/office/officeart/2005/8/quickstyle/simple2" qsCatId="simple" csTypeId="urn:microsoft.com/office/officeart/2005/8/colors/accent0_1" csCatId="mainScheme"/>
      <dgm:spPr/>
      <dgm:t>
        <a:bodyPr/>
        <a:lstStyle/>
        <a:p>
          <a:endParaRPr lang="en-US"/>
        </a:p>
      </dgm:t>
    </dgm:pt>
    <dgm:pt modelId="{54230922-9E5A-4235-BC3A-2BF31170ADF7}">
      <dgm:prSet/>
      <dgm:spPr/>
      <dgm:t>
        <a:bodyPr/>
        <a:lstStyle/>
        <a:p>
          <a:pPr algn="ctr" rtl="0"/>
          <a:r>
            <a:rPr lang="en-US" b="1" dirty="0"/>
            <a:t>TYPE OF GTM FOR EBRO</a:t>
          </a:r>
        </a:p>
      </dgm:t>
    </dgm:pt>
    <dgm:pt modelId="{4648ACDE-D2F6-4E58-A9A8-9FF4022C93CA}" type="parTrans" cxnId="{DF42B65E-F94D-4AB7-B138-8BD6C0DCAB55}">
      <dgm:prSet/>
      <dgm:spPr/>
      <dgm:t>
        <a:bodyPr/>
        <a:lstStyle/>
        <a:p>
          <a:endParaRPr lang="en-US"/>
        </a:p>
      </dgm:t>
    </dgm:pt>
    <dgm:pt modelId="{DF0BA90D-DA2C-4E08-B86B-3B10EB511063}" type="sibTrans" cxnId="{DF42B65E-F94D-4AB7-B138-8BD6C0DCAB55}">
      <dgm:prSet/>
      <dgm:spPr/>
      <dgm:t>
        <a:bodyPr/>
        <a:lstStyle/>
        <a:p>
          <a:endParaRPr lang="en-US"/>
        </a:p>
      </dgm:t>
    </dgm:pt>
    <dgm:pt modelId="{B5BB9000-B5BF-47CD-821D-082B4585C65C}" type="pres">
      <dgm:prSet presAssocID="{C62F2C37-84B7-4290-9DFD-D85392CC78C3}" presName="linear" presStyleCnt="0">
        <dgm:presLayoutVars>
          <dgm:animLvl val="lvl"/>
          <dgm:resizeHandles val="exact"/>
        </dgm:presLayoutVars>
      </dgm:prSet>
      <dgm:spPr/>
    </dgm:pt>
    <dgm:pt modelId="{1DBFCC39-3644-4056-AD2D-54593320ECEC}" type="pres">
      <dgm:prSet presAssocID="{54230922-9E5A-4235-BC3A-2BF31170ADF7}" presName="parentText" presStyleLbl="node1" presStyleIdx="0" presStyleCnt="1">
        <dgm:presLayoutVars>
          <dgm:chMax val="0"/>
          <dgm:bulletEnabled val="1"/>
        </dgm:presLayoutVars>
      </dgm:prSet>
      <dgm:spPr/>
    </dgm:pt>
  </dgm:ptLst>
  <dgm:cxnLst>
    <dgm:cxn modelId="{D1D15201-42BA-45B0-BB34-FC4EF49FAD69}" type="presOf" srcId="{C62F2C37-84B7-4290-9DFD-D85392CC78C3}" destId="{B5BB9000-B5BF-47CD-821D-082B4585C65C}" srcOrd="0" destOrd="0" presId="urn:microsoft.com/office/officeart/2005/8/layout/vList2"/>
    <dgm:cxn modelId="{DF42B65E-F94D-4AB7-B138-8BD6C0DCAB55}" srcId="{C62F2C37-84B7-4290-9DFD-D85392CC78C3}" destId="{54230922-9E5A-4235-BC3A-2BF31170ADF7}" srcOrd="0" destOrd="0" parTransId="{4648ACDE-D2F6-4E58-A9A8-9FF4022C93CA}" sibTransId="{DF0BA90D-DA2C-4E08-B86B-3B10EB511063}"/>
    <dgm:cxn modelId="{F39258C5-1A10-4FE4-A6D5-F7AB4EB827D6}" type="presOf" srcId="{54230922-9E5A-4235-BC3A-2BF31170ADF7}" destId="{1DBFCC39-3644-4056-AD2D-54593320ECEC}" srcOrd="0" destOrd="0" presId="urn:microsoft.com/office/officeart/2005/8/layout/vList2"/>
    <dgm:cxn modelId="{C9366E50-FBF8-4A90-A18F-EEACA6FCF307}" type="presParOf" srcId="{B5BB9000-B5BF-47CD-821D-082B4585C65C}" destId="{1DBFCC39-3644-4056-AD2D-54593320E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C9C9835-3557-4B07-8439-654B381F378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22D3FE6E-2134-4990-834F-44E6567FF98D}">
      <dgm:prSet/>
      <dgm:spPr/>
      <dgm:t>
        <a:bodyPr/>
        <a:lstStyle/>
        <a:p>
          <a:pPr rtl="0"/>
          <a:r>
            <a:rPr lang="en-US" b="1" i="0" dirty="0"/>
            <a:t>Firstly, we are launching a new product in existing market </a:t>
          </a:r>
          <a:r>
            <a:rPr lang="en-US" b="1" i="0" dirty="0" err="1"/>
            <a:t>i.e</a:t>
          </a:r>
          <a:r>
            <a:rPr lang="en-US" b="1" i="0" dirty="0"/>
            <a:t> EBRO E-VAN, therefore, we need to align our Go To Market strategy on similar lines </a:t>
          </a:r>
          <a:endParaRPr lang="en-US" dirty="0"/>
        </a:p>
      </dgm:t>
    </dgm:pt>
    <dgm:pt modelId="{D0CA634D-339D-420B-8EC5-A7D1A31B5C77}" type="sibTrans" cxnId="{899B293F-A3EA-4CB2-8617-2ABF9D0D0500}">
      <dgm:prSet/>
      <dgm:spPr/>
      <dgm:t>
        <a:bodyPr/>
        <a:lstStyle/>
        <a:p>
          <a:endParaRPr lang="en-US"/>
        </a:p>
      </dgm:t>
    </dgm:pt>
    <dgm:pt modelId="{97ABB70C-94AB-4EA9-8694-625C93089488}" type="parTrans" cxnId="{899B293F-A3EA-4CB2-8617-2ABF9D0D0500}">
      <dgm:prSet/>
      <dgm:spPr/>
      <dgm:t>
        <a:bodyPr/>
        <a:lstStyle/>
        <a:p>
          <a:endParaRPr lang="en-US"/>
        </a:p>
      </dgm:t>
    </dgm:pt>
    <dgm:pt modelId="{C4AAB7CA-9E39-4E14-A27A-CFF952D3026E}" type="pres">
      <dgm:prSet presAssocID="{6C9C9835-3557-4B07-8439-654B381F3789}" presName="diagram" presStyleCnt="0">
        <dgm:presLayoutVars>
          <dgm:dir/>
          <dgm:resizeHandles val="exact"/>
        </dgm:presLayoutVars>
      </dgm:prSet>
      <dgm:spPr/>
    </dgm:pt>
    <dgm:pt modelId="{DE151CD4-187A-4219-877A-9AC6CCCBC996}" type="pres">
      <dgm:prSet presAssocID="{22D3FE6E-2134-4990-834F-44E6567FF98D}" presName="node" presStyleLbl="node1" presStyleIdx="0" presStyleCnt="1" custScaleX="868709">
        <dgm:presLayoutVars>
          <dgm:bulletEnabled val="1"/>
        </dgm:presLayoutVars>
      </dgm:prSet>
      <dgm:spPr/>
    </dgm:pt>
  </dgm:ptLst>
  <dgm:cxnLst>
    <dgm:cxn modelId="{F8255009-ECE4-4698-9615-0C0A014B96FA}" type="presOf" srcId="{6C9C9835-3557-4B07-8439-654B381F3789}" destId="{C4AAB7CA-9E39-4E14-A27A-CFF952D3026E}" srcOrd="0" destOrd="0" presId="urn:microsoft.com/office/officeart/2005/8/layout/default"/>
    <dgm:cxn modelId="{3F4F941E-3176-4233-92AF-5F51843A4A4D}" type="presOf" srcId="{22D3FE6E-2134-4990-834F-44E6567FF98D}" destId="{DE151CD4-187A-4219-877A-9AC6CCCBC996}" srcOrd="0" destOrd="0" presId="urn:microsoft.com/office/officeart/2005/8/layout/default"/>
    <dgm:cxn modelId="{899B293F-A3EA-4CB2-8617-2ABF9D0D0500}" srcId="{6C9C9835-3557-4B07-8439-654B381F3789}" destId="{22D3FE6E-2134-4990-834F-44E6567FF98D}" srcOrd="0" destOrd="0" parTransId="{97ABB70C-94AB-4EA9-8694-625C93089488}" sibTransId="{D0CA634D-339D-420B-8EC5-A7D1A31B5C77}"/>
    <dgm:cxn modelId="{54BB57B6-8256-44BD-83D3-2E11EC6EC0B0}" type="presParOf" srcId="{C4AAB7CA-9E39-4E14-A27A-CFF952D3026E}" destId="{DE151CD4-187A-4219-877A-9AC6CCCBC996}"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C1BFF04-EDB7-4E94-89DB-584BF6D0E2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0ACE352-B554-47DF-B7B5-10B4F643B0D9}">
      <dgm:prSet/>
      <dgm:spPr/>
      <dgm:t>
        <a:bodyPr/>
        <a:lstStyle/>
        <a:p>
          <a:pPr rtl="0"/>
          <a:r>
            <a:rPr lang="en-US" b="1" i="0" dirty="0"/>
            <a:t>Secondly, we would be focusing on sales led Go To Market strategy</a:t>
          </a:r>
        </a:p>
      </dgm:t>
    </dgm:pt>
    <dgm:pt modelId="{1430ECA6-83F8-442A-BB5A-BB95D1484094}" type="parTrans" cxnId="{35819B99-3565-4513-91E1-065EC903A855}">
      <dgm:prSet/>
      <dgm:spPr/>
      <dgm:t>
        <a:bodyPr/>
        <a:lstStyle/>
        <a:p>
          <a:endParaRPr lang="en-US"/>
        </a:p>
      </dgm:t>
    </dgm:pt>
    <dgm:pt modelId="{62C7BAD9-0E36-41B7-8B12-8227671079AA}" type="sibTrans" cxnId="{35819B99-3565-4513-91E1-065EC903A855}">
      <dgm:prSet/>
      <dgm:spPr/>
      <dgm:t>
        <a:bodyPr/>
        <a:lstStyle/>
        <a:p>
          <a:endParaRPr lang="en-US"/>
        </a:p>
      </dgm:t>
    </dgm:pt>
    <dgm:pt modelId="{D207E538-DAA4-4CFA-B735-92BEFFA9378B}" type="pres">
      <dgm:prSet presAssocID="{1C1BFF04-EDB7-4E94-89DB-584BF6D0E214}" presName="diagram" presStyleCnt="0">
        <dgm:presLayoutVars>
          <dgm:dir/>
          <dgm:resizeHandles val="exact"/>
        </dgm:presLayoutVars>
      </dgm:prSet>
      <dgm:spPr/>
    </dgm:pt>
    <dgm:pt modelId="{AFA38F1B-D933-46FF-BA25-E4E18F388443}" type="pres">
      <dgm:prSet presAssocID="{40ACE352-B554-47DF-B7B5-10B4F643B0D9}" presName="node" presStyleLbl="node1" presStyleIdx="0" presStyleCnt="1" custScaleX="647077">
        <dgm:presLayoutVars>
          <dgm:bulletEnabled val="1"/>
        </dgm:presLayoutVars>
      </dgm:prSet>
      <dgm:spPr/>
    </dgm:pt>
  </dgm:ptLst>
  <dgm:cxnLst>
    <dgm:cxn modelId="{F244177A-FA58-4489-A1A6-B82F5611CA90}" type="presOf" srcId="{40ACE352-B554-47DF-B7B5-10B4F643B0D9}" destId="{AFA38F1B-D933-46FF-BA25-E4E18F388443}" srcOrd="0" destOrd="0" presId="urn:microsoft.com/office/officeart/2005/8/layout/default"/>
    <dgm:cxn modelId="{35819B99-3565-4513-91E1-065EC903A855}" srcId="{1C1BFF04-EDB7-4E94-89DB-584BF6D0E214}" destId="{40ACE352-B554-47DF-B7B5-10B4F643B0D9}" srcOrd="0" destOrd="0" parTransId="{1430ECA6-83F8-442A-BB5A-BB95D1484094}" sibTransId="{62C7BAD9-0E36-41B7-8B12-8227671079AA}"/>
    <dgm:cxn modelId="{88D094F8-BAFD-4866-81CA-33EB54D321F1}" type="presOf" srcId="{1C1BFF04-EDB7-4E94-89DB-584BF6D0E214}" destId="{D207E538-DAA4-4CFA-B735-92BEFFA9378B}" srcOrd="0" destOrd="0" presId="urn:microsoft.com/office/officeart/2005/8/layout/default"/>
    <dgm:cxn modelId="{9BD6B68F-CC30-416A-B307-85A563441765}" type="presParOf" srcId="{D207E538-DAA4-4CFA-B735-92BEFFA9378B}" destId="{AFA38F1B-D933-46FF-BA25-E4E18F388443}"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D11800F-E669-4251-B7EE-5BA2B5C5250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CC8EA015-D598-469E-A3B8-BC1AD91B4E4D}">
      <dgm:prSet/>
      <dgm:spPr/>
      <dgm:t>
        <a:bodyPr/>
        <a:lstStyle/>
        <a:p>
          <a:pPr algn="just" rtl="0"/>
          <a:r>
            <a:rPr lang="en-US" b="0" i="0" dirty="0"/>
            <a:t>The global electric vehicle market is growing rapidly, with projections suggesting that it could reach $802.81 billion by 2027. This growth is primarily due to the increasing government support for EVs, rising environmental concerns, and advancements in EV technology. Governments around the world are offering incentives for people to purchase EVs, such as tax credits and rebates, which is driving up demand. In addition, the cost of EVs is decreasing as battery technology improves, making them more affordable for consumers.</a:t>
          </a:r>
        </a:p>
      </dgm:t>
    </dgm:pt>
    <dgm:pt modelId="{FDF7A7B2-1D6A-43D3-BF64-EB12792E2DC4}" type="parTrans" cxnId="{2FB9ACBE-F8F3-4837-890A-B104726BA8ED}">
      <dgm:prSet/>
      <dgm:spPr/>
      <dgm:t>
        <a:bodyPr/>
        <a:lstStyle/>
        <a:p>
          <a:endParaRPr lang="en-US"/>
        </a:p>
      </dgm:t>
    </dgm:pt>
    <dgm:pt modelId="{30E59678-602F-4C67-AF37-EAB462268A82}" type="sibTrans" cxnId="{2FB9ACBE-F8F3-4837-890A-B104726BA8ED}">
      <dgm:prSet/>
      <dgm:spPr/>
      <dgm:t>
        <a:bodyPr/>
        <a:lstStyle/>
        <a:p>
          <a:endParaRPr lang="en-US"/>
        </a:p>
      </dgm:t>
    </dgm:pt>
    <dgm:pt modelId="{C301E66F-CFC0-448D-A1E8-8ACDBBFF7EAC}" type="pres">
      <dgm:prSet presAssocID="{1D11800F-E669-4251-B7EE-5BA2B5C5250A}" presName="Name0" presStyleCnt="0">
        <dgm:presLayoutVars>
          <dgm:chMax val="7"/>
          <dgm:dir/>
          <dgm:animLvl val="lvl"/>
          <dgm:resizeHandles val="exact"/>
        </dgm:presLayoutVars>
      </dgm:prSet>
      <dgm:spPr/>
    </dgm:pt>
    <dgm:pt modelId="{19632E08-78A3-4D4D-9268-198C589F4DB0}" type="pres">
      <dgm:prSet presAssocID="{CC8EA015-D598-469E-A3B8-BC1AD91B4E4D}" presName="circle1" presStyleLbl="node1" presStyleIdx="0" presStyleCnt="1"/>
      <dgm:spPr/>
    </dgm:pt>
    <dgm:pt modelId="{2516FDC3-EC78-4BA5-B1D6-D5953BFA1035}" type="pres">
      <dgm:prSet presAssocID="{CC8EA015-D598-469E-A3B8-BC1AD91B4E4D}" presName="space" presStyleCnt="0"/>
      <dgm:spPr/>
    </dgm:pt>
    <dgm:pt modelId="{ADEE5690-D669-43FC-AEEC-70104DC6A829}" type="pres">
      <dgm:prSet presAssocID="{CC8EA015-D598-469E-A3B8-BC1AD91B4E4D}" presName="rect1" presStyleLbl="alignAcc1" presStyleIdx="0" presStyleCnt="1"/>
      <dgm:spPr/>
    </dgm:pt>
    <dgm:pt modelId="{703EF5BB-380F-4164-B431-D3030AEE33A7}" type="pres">
      <dgm:prSet presAssocID="{CC8EA015-D598-469E-A3B8-BC1AD91B4E4D}" presName="rect1ParTxNoCh" presStyleLbl="alignAcc1" presStyleIdx="0" presStyleCnt="1">
        <dgm:presLayoutVars>
          <dgm:chMax val="1"/>
          <dgm:bulletEnabled val="1"/>
        </dgm:presLayoutVars>
      </dgm:prSet>
      <dgm:spPr/>
    </dgm:pt>
  </dgm:ptLst>
  <dgm:cxnLst>
    <dgm:cxn modelId="{4C82031E-969A-4C78-A736-181BBF668388}" type="presOf" srcId="{1D11800F-E669-4251-B7EE-5BA2B5C5250A}" destId="{C301E66F-CFC0-448D-A1E8-8ACDBBFF7EAC}" srcOrd="0" destOrd="0" presId="urn:microsoft.com/office/officeart/2005/8/layout/target3"/>
    <dgm:cxn modelId="{30188B6C-6B84-4A7B-AD3B-DFB008C7240B}" type="presOf" srcId="{CC8EA015-D598-469E-A3B8-BC1AD91B4E4D}" destId="{703EF5BB-380F-4164-B431-D3030AEE33A7}" srcOrd="1" destOrd="0" presId="urn:microsoft.com/office/officeart/2005/8/layout/target3"/>
    <dgm:cxn modelId="{BF892AB5-F092-4D84-B34A-7ED0B211D479}" type="presOf" srcId="{CC8EA015-D598-469E-A3B8-BC1AD91B4E4D}" destId="{ADEE5690-D669-43FC-AEEC-70104DC6A829}" srcOrd="0" destOrd="0" presId="urn:microsoft.com/office/officeart/2005/8/layout/target3"/>
    <dgm:cxn modelId="{2FB9ACBE-F8F3-4837-890A-B104726BA8ED}" srcId="{1D11800F-E669-4251-B7EE-5BA2B5C5250A}" destId="{CC8EA015-D598-469E-A3B8-BC1AD91B4E4D}" srcOrd="0" destOrd="0" parTransId="{FDF7A7B2-1D6A-43D3-BF64-EB12792E2DC4}" sibTransId="{30E59678-602F-4C67-AF37-EAB462268A82}"/>
    <dgm:cxn modelId="{0FAFCF45-3C99-49E9-9D21-A3477FFC8377}" type="presParOf" srcId="{C301E66F-CFC0-448D-A1E8-8ACDBBFF7EAC}" destId="{19632E08-78A3-4D4D-9268-198C589F4DB0}" srcOrd="0" destOrd="0" presId="urn:microsoft.com/office/officeart/2005/8/layout/target3"/>
    <dgm:cxn modelId="{6E8745FD-34CD-4D28-B388-7A224FAFB083}" type="presParOf" srcId="{C301E66F-CFC0-448D-A1E8-8ACDBBFF7EAC}" destId="{2516FDC3-EC78-4BA5-B1D6-D5953BFA1035}" srcOrd="1" destOrd="0" presId="urn:microsoft.com/office/officeart/2005/8/layout/target3"/>
    <dgm:cxn modelId="{06D45B7B-89CC-431E-8AB4-C3E8878D404C}" type="presParOf" srcId="{C301E66F-CFC0-448D-A1E8-8ACDBBFF7EAC}" destId="{ADEE5690-D669-43FC-AEEC-70104DC6A829}" srcOrd="2" destOrd="0" presId="urn:microsoft.com/office/officeart/2005/8/layout/target3"/>
    <dgm:cxn modelId="{8E713D05-210A-409C-A633-8E9069AEBE92}" type="presParOf" srcId="{C301E66F-CFC0-448D-A1E8-8ACDBBFF7EAC}" destId="{703EF5BB-380F-4164-B431-D3030AEE33A7}" srcOrd="3"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B7C5AB2-6957-4701-88E1-572D54871B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A6F7E9-9403-48FB-89D1-514B8306F501}">
      <dgm:prSet custT="1"/>
      <dgm:spPr/>
      <dgm:t>
        <a:bodyPr tIns="792000" anchor="b"/>
        <a:lstStyle/>
        <a:p>
          <a:pPr algn="ctr" rtl="0"/>
          <a:endParaRPr lang="en-US" sz="1100" b="0" i="0" dirty="0"/>
        </a:p>
        <a:p>
          <a:pPr algn="ctr" rtl="0"/>
          <a:r>
            <a:rPr lang="en-US" sz="1400" b="0" i="0" dirty="0"/>
            <a:t>The demand for commercial vehicles is set to witness a significant uptick in the coming years. Key drivers of this growth include the </a:t>
          </a:r>
          <a:r>
            <a:rPr lang="en-US" sz="1400" b="1" i="0" dirty="0"/>
            <a:t>logistics, supply chain, infrastructure, and construction sectors</a:t>
          </a:r>
          <a:r>
            <a:rPr lang="en-US" sz="1400" b="0" i="0" dirty="0"/>
            <a:t>. Additionally, a rise in public transportation services is bolstering the demand for buses.</a:t>
          </a:r>
        </a:p>
        <a:p>
          <a:pPr algn="ctr" rtl="0"/>
          <a:endParaRPr lang="en-US" sz="800" dirty="0"/>
        </a:p>
      </dgm:t>
    </dgm:pt>
    <dgm:pt modelId="{8603336F-BA63-46C9-AB29-1C7D841A0997}" type="parTrans" cxnId="{A2987E4E-5CCF-41A9-A649-EF386E636C85}">
      <dgm:prSet/>
      <dgm:spPr/>
      <dgm:t>
        <a:bodyPr/>
        <a:lstStyle/>
        <a:p>
          <a:pPr algn="ctr"/>
          <a:endParaRPr lang="en-US"/>
        </a:p>
      </dgm:t>
    </dgm:pt>
    <dgm:pt modelId="{0C5FFA17-C935-45A5-9360-3C8109F230D5}" type="sibTrans" cxnId="{A2987E4E-5CCF-41A9-A649-EF386E636C85}">
      <dgm:prSet/>
      <dgm:spPr/>
      <dgm:t>
        <a:bodyPr/>
        <a:lstStyle/>
        <a:p>
          <a:pPr algn="ctr"/>
          <a:endParaRPr lang="en-US"/>
        </a:p>
      </dgm:t>
    </dgm:pt>
    <dgm:pt modelId="{623A076F-9AFA-4214-84D3-C5C33F086937}" type="pres">
      <dgm:prSet presAssocID="{FB7C5AB2-6957-4701-88E1-572D54871B0F}" presName="linear" presStyleCnt="0">
        <dgm:presLayoutVars>
          <dgm:animLvl val="lvl"/>
          <dgm:resizeHandles val="exact"/>
        </dgm:presLayoutVars>
      </dgm:prSet>
      <dgm:spPr/>
    </dgm:pt>
    <dgm:pt modelId="{66823A6A-D24B-4D2A-8ADA-F4B0A5C590AF}" type="pres">
      <dgm:prSet presAssocID="{B0A6F7E9-9403-48FB-89D1-514B8306F501}" presName="parentText" presStyleLbl="node1" presStyleIdx="0" presStyleCnt="1">
        <dgm:presLayoutVars>
          <dgm:chMax val="0"/>
          <dgm:bulletEnabled val="1"/>
        </dgm:presLayoutVars>
      </dgm:prSet>
      <dgm:spPr/>
    </dgm:pt>
  </dgm:ptLst>
  <dgm:cxnLst>
    <dgm:cxn modelId="{9AB2130F-F32C-485B-9B3A-5456F237DC08}" type="presOf" srcId="{FB7C5AB2-6957-4701-88E1-572D54871B0F}" destId="{623A076F-9AFA-4214-84D3-C5C33F086937}" srcOrd="0" destOrd="0" presId="urn:microsoft.com/office/officeart/2005/8/layout/vList2"/>
    <dgm:cxn modelId="{A2987E4E-5CCF-41A9-A649-EF386E636C85}" srcId="{FB7C5AB2-6957-4701-88E1-572D54871B0F}" destId="{B0A6F7E9-9403-48FB-89D1-514B8306F501}" srcOrd="0" destOrd="0" parTransId="{8603336F-BA63-46C9-AB29-1C7D841A0997}" sibTransId="{0C5FFA17-C935-45A5-9360-3C8109F230D5}"/>
    <dgm:cxn modelId="{DF788880-93FB-4F87-9492-291F0E94864C}" type="presOf" srcId="{B0A6F7E9-9403-48FB-89D1-514B8306F501}" destId="{66823A6A-D24B-4D2A-8ADA-F4B0A5C590AF}" srcOrd="0" destOrd="0" presId="urn:microsoft.com/office/officeart/2005/8/layout/vList2"/>
    <dgm:cxn modelId="{2D7FA1F3-B323-44CF-B66E-45308CB816FE}" type="presParOf" srcId="{623A076F-9AFA-4214-84D3-C5C33F086937}" destId="{66823A6A-D24B-4D2A-8ADA-F4B0A5C590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9B78F09-84AB-4755-A3C3-FAED8711A3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369C3B-0930-406E-9CDA-2AFABB02AF99}">
      <dgm:prSet custT="1"/>
      <dgm:spPr/>
      <dgm:t>
        <a:bodyPr/>
        <a:lstStyle/>
        <a:p>
          <a:pPr algn="ctr" rtl="0"/>
          <a:r>
            <a:rPr lang="en-US" sz="1800" b="1" i="0" dirty="0"/>
            <a:t>However, the sales of commercial vehicles &amp; passenger vehicle experienced a downturn in 2020, largely due to the impact of the pandemic. The market swiftly rebounded in 2021, with Europe's Climate Plan playing a pivotal role. As Europe aims to ban diesel-powered vehicles by 2030, a notable shift is expected to be witnessed among business consumers toward electric commercial vehicles and also in passenger vehicles.</a:t>
          </a:r>
          <a:br>
            <a:rPr lang="en-US" sz="1800" b="0" i="0" dirty="0"/>
          </a:br>
          <a:endParaRPr lang="en-US" sz="1800" b="0" i="0" dirty="0"/>
        </a:p>
      </dgm:t>
    </dgm:pt>
    <dgm:pt modelId="{1B4048CF-31F8-494B-9DBE-EDD0132444FD}" type="parTrans" cxnId="{3DA51FDC-F6AF-4A8A-A5BB-F31CE9316937}">
      <dgm:prSet/>
      <dgm:spPr/>
      <dgm:t>
        <a:bodyPr/>
        <a:lstStyle/>
        <a:p>
          <a:endParaRPr lang="en-US"/>
        </a:p>
      </dgm:t>
    </dgm:pt>
    <dgm:pt modelId="{5C9A06FF-6705-4267-961E-82422DDE7975}" type="sibTrans" cxnId="{3DA51FDC-F6AF-4A8A-A5BB-F31CE9316937}">
      <dgm:prSet/>
      <dgm:spPr/>
      <dgm:t>
        <a:bodyPr/>
        <a:lstStyle/>
        <a:p>
          <a:endParaRPr lang="en-US"/>
        </a:p>
      </dgm:t>
    </dgm:pt>
    <dgm:pt modelId="{E77F6B5C-17D8-477E-BA52-EEBDD6696923}" type="pres">
      <dgm:prSet presAssocID="{49B78F09-84AB-4755-A3C3-FAED8711A338}" presName="linear" presStyleCnt="0">
        <dgm:presLayoutVars>
          <dgm:animLvl val="lvl"/>
          <dgm:resizeHandles val="exact"/>
        </dgm:presLayoutVars>
      </dgm:prSet>
      <dgm:spPr/>
    </dgm:pt>
    <dgm:pt modelId="{73CC6811-5BD7-42C6-A08A-BEA84CA1F350}" type="pres">
      <dgm:prSet presAssocID="{FB369C3B-0930-406E-9CDA-2AFABB02AF99}" presName="parentText" presStyleLbl="node1" presStyleIdx="0" presStyleCnt="1" custLinFactY="-48118" custLinFactNeighborX="16435" custLinFactNeighborY="-100000">
        <dgm:presLayoutVars>
          <dgm:chMax val="0"/>
          <dgm:bulletEnabled val="1"/>
        </dgm:presLayoutVars>
      </dgm:prSet>
      <dgm:spPr/>
    </dgm:pt>
  </dgm:ptLst>
  <dgm:cxnLst>
    <dgm:cxn modelId="{B7513227-2B3E-43B5-8544-555012D27385}" type="presOf" srcId="{FB369C3B-0930-406E-9CDA-2AFABB02AF99}" destId="{73CC6811-5BD7-42C6-A08A-BEA84CA1F350}" srcOrd="0" destOrd="0" presId="urn:microsoft.com/office/officeart/2005/8/layout/vList2"/>
    <dgm:cxn modelId="{E0431C89-01EB-47D1-8063-42FE2A153B5D}" type="presOf" srcId="{49B78F09-84AB-4755-A3C3-FAED8711A338}" destId="{E77F6B5C-17D8-477E-BA52-EEBDD6696923}" srcOrd="0" destOrd="0" presId="urn:microsoft.com/office/officeart/2005/8/layout/vList2"/>
    <dgm:cxn modelId="{3DA51FDC-F6AF-4A8A-A5BB-F31CE9316937}" srcId="{49B78F09-84AB-4755-A3C3-FAED8711A338}" destId="{FB369C3B-0930-406E-9CDA-2AFABB02AF99}" srcOrd="0" destOrd="0" parTransId="{1B4048CF-31F8-494B-9DBE-EDD0132444FD}" sibTransId="{5C9A06FF-6705-4267-961E-82422DDE7975}"/>
    <dgm:cxn modelId="{3EBA5CE5-CFC8-43AE-BE32-18DC90DF57EE}" type="presParOf" srcId="{E77F6B5C-17D8-477E-BA52-EEBDD6696923}" destId="{73CC6811-5BD7-42C6-A08A-BEA84CA1F35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B7C5AB2-6957-4701-88E1-572D54871B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A6F7E9-9403-48FB-89D1-514B8306F501}">
      <dgm:prSet custT="1"/>
      <dgm:spPr/>
      <dgm:t>
        <a:bodyPr/>
        <a:lstStyle/>
        <a:p>
          <a:pPr algn="ctr" rtl="0"/>
          <a:r>
            <a:rPr lang="en-US" sz="1800" b="1" i="0" dirty="0"/>
            <a:t>The demand for commercial &amp; passenger vehicles is set to witness a significant uptick in the coming years. Key drivers of this growth include the logistics, supply chain, infrastructure, and construction sectors. Additionally, a rise in public transportation services is bolstering the demand for buses.</a:t>
          </a:r>
        </a:p>
        <a:p>
          <a:pPr algn="ctr" rtl="0"/>
          <a:endParaRPr lang="en-US" sz="1500" dirty="0"/>
        </a:p>
      </dgm:t>
    </dgm:pt>
    <dgm:pt modelId="{8603336F-BA63-46C9-AB29-1C7D841A0997}" type="parTrans" cxnId="{A2987E4E-5CCF-41A9-A649-EF386E636C85}">
      <dgm:prSet/>
      <dgm:spPr/>
      <dgm:t>
        <a:bodyPr/>
        <a:lstStyle/>
        <a:p>
          <a:endParaRPr lang="en-US"/>
        </a:p>
      </dgm:t>
    </dgm:pt>
    <dgm:pt modelId="{0C5FFA17-C935-45A5-9360-3C8109F230D5}" type="sibTrans" cxnId="{A2987E4E-5CCF-41A9-A649-EF386E636C85}">
      <dgm:prSet/>
      <dgm:spPr/>
      <dgm:t>
        <a:bodyPr/>
        <a:lstStyle/>
        <a:p>
          <a:endParaRPr lang="en-US"/>
        </a:p>
      </dgm:t>
    </dgm:pt>
    <dgm:pt modelId="{623A076F-9AFA-4214-84D3-C5C33F086937}" type="pres">
      <dgm:prSet presAssocID="{FB7C5AB2-6957-4701-88E1-572D54871B0F}" presName="linear" presStyleCnt="0">
        <dgm:presLayoutVars>
          <dgm:animLvl val="lvl"/>
          <dgm:resizeHandles val="exact"/>
        </dgm:presLayoutVars>
      </dgm:prSet>
      <dgm:spPr/>
    </dgm:pt>
    <dgm:pt modelId="{66823A6A-D24B-4D2A-8ADA-F4B0A5C590AF}" type="pres">
      <dgm:prSet presAssocID="{B0A6F7E9-9403-48FB-89D1-514B8306F501}" presName="parentText" presStyleLbl="node1" presStyleIdx="0" presStyleCnt="1">
        <dgm:presLayoutVars>
          <dgm:chMax val="0"/>
          <dgm:bulletEnabled val="1"/>
        </dgm:presLayoutVars>
      </dgm:prSet>
      <dgm:spPr/>
    </dgm:pt>
  </dgm:ptLst>
  <dgm:cxnLst>
    <dgm:cxn modelId="{E18A7102-81ED-45C6-9EB2-2BA61C5E80FC}" type="presOf" srcId="{B0A6F7E9-9403-48FB-89D1-514B8306F501}" destId="{66823A6A-D24B-4D2A-8ADA-F4B0A5C590AF}" srcOrd="0" destOrd="0" presId="urn:microsoft.com/office/officeart/2005/8/layout/vList2"/>
    <dgm:cxn modelId="{FD932139-96E4-4F47-80A3-2A0FB98D62E1}" type="presOf" srcId="{FB7C5AB2-6957-4701-88E1-572D54871B0F}" destId="{623A076F-9AFA-4214-84D3-C5C33F086937}" srcOrd="0" destOrd="0" presId="urn:microsoft.com/office/officeart/2005/8/layout/vList2"/>
    <dgm:cxn modelId="{A2987E4E-5CCF-41A9-A649-EF386E636C85}" srcId="{FB7C5AB2-6957-4701-88E1-572D54871B0F}" destId="{B0A6F7E9-9403-48FB-89D1-514B8306F501}" srcOrd="0" destOrd="0" parTransId="{8603336F-BA63-46C9-AB29-1C7D841A0997}" sibTransId="{0C5FFA17-C935-45A5-9360-3C8109F230D5}"/>
    <dgm:cxn modelId="{49AEB1F1-8EB9-423B-8122-8F8650CEBE9B}" type="presParOf" srcId="{623A076F-9AFA-4214-84D3-C5C33F086937}" destId="{66823A6A-D24B-4D2A-8ADA-F4B0A5C590A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AA341AF-5CD9-454A-9F8C-F654786D6A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0AB8F9-D6B5-4C5F-926C-154C554B65CB}">
      <dgm:prSet/>
      <dgm:spPr/>
      <dgm:t>
        <a:bodyPr/>
        <a:lstStyle/>
        <a:p>
          <a:pPr algn="ctr" rtl="0"/>
          <a:r>
            <a:rPr lang="en-US" b="1" i="0" dirty="0"/>
            <a:t>COMMERCIAL SEGMENT</a:t>
          </a:r>
        </a:p>
      </dgm:t>
    </dgm:pt>
    <dgm:pt modelId="{1DF440ED-632B-4787-9AB7-933AE32BB870}" type="parTrans" cxnId="{D266A4FB-B43D-4F3A-88BD-373C74D90792}">
      <dgm:prSet/>
      <dgm:spPr/>
      <dgm:t>
        <a:bodyPr/>
        <a:lstStyle/>
        <a:p>
          <a:endParaRPr lang="en-US"/>
        </a:p>
      </dgm:t>
    </dgm:pt>
    <dgm:pt modelId="{7B4E08B5-5AAD-472C-9C6F-BD72AE1C51ED}" type="sibTrans" cxnId="{D266A4FB-B43D-4F3A-88BD-373C74D90792}">
      <dgm:prSet/>
      <dgm:spPr/>
      <dgm:t>
        <a:bodyPr/>
        <a:lstStyle/>
        <a:p>
          <a:endParaRPr lang="en-US"/>
        </a:p>
      </dgm:t>
    </dgm:pt>
    <dgm:pt modelId="{5AF39EF7-729C-4992-AC40-9EA9E10FD125}" type="pres">
      <dgm:prSet presAssocID="{7AA341AF-5CD9-454A-9F8C-F654786D6A8F}" presName="linear" presStyleCnt="0">
        <dgm:presLayoutVars>
          <dgm:animLvl val="lvl"/>
          <dgm:resizeHandles val="exact"/>
        </dgm:presLayoutVars>
      </dgm:prSet>
      <dgm:spPr/>
    </dgm:pt>
    <dgm:pt modelId="{B323F13D-AE10-453F-858B-EDCDFE348E52}" type="pres">
      <dgm:prSet presAssocID="{7F0AB8F9-D6B5-4C5F-926C-154C554B65CB}" presName="parentText" presStyleLbl="node1" presStyleIdx="0" presStyleCnt="1" custLinFactY="16442" custLinFactNeighborX="0" custLinFactNeighborY="100000">
        <dgm:presLayoutVars>
          <dgm:chMax val="0"/>
          <dgm:bulletEnabled val="1"/>
        </dgm:presLayoutVars>
      </dgm:prSet>
      <dgm:spPr/>
    </dgm:pt>
  </dgm:ptLst>
  <dgm:cxnLst>
    <dgm:cxn modelId="{6D902A8F-8308-450C-BB04-577D8A26A7C6}" type="presOf" srcId="{7AA341AF-5CD9-454A-9F8C-F654786D6A8F}" destId="{5AF39EF7-729C-4992-AC40-9EA9E10FD125}" srcOrd="0" destOrd="0" presId="urn:microsoft.com/office/officeart/2005/8/layout/vList2"/>
    <dgm:cxn modelId="{AB955BF1-D887-48D3-B325-4958F4B761F4}" type="presOf" srcId="{7F0AB8F9-D6B5-4C5F-926C-154C554B65CB}" destId="{B323F13D-AE10-453F-858B-EDCDFE348E52}" srcOrd="0" destOrd="0" presId="urn:microsoft.com/office/officeart/2005/8/layout/vList2"/>
    <dgm:cxn modelId="{D266A4FB-B43D-4F3A-88BD-373C74D90792}" srcId="{7AA341AF-5CD9-454A-9F8C-F654786D6A8F}" destId="{7F0AB8F9-D6B5-4C5F-926C-154C554B65CB}" srcOrd="0" destOrd="0" parTransId="{1DF440ED-632B-4787-9AB7-933AE32BB870}" sibTransId="{7B4E08B5-5AAD-472C-9C6F-BD72AE1C51ED}"/>
    <dgm:cxn modelId="{311D6959-C0FD-4C08-B07E-D079EE06872E}" type="presParOf" srcId="{5AF39EF7-729C-4992-AC40-9EA9E10FD125}" destId="{B323F13D-AE10-453F-858B-EDCDFE348E5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EB1F707-1F2C-493B-BD80-AB38ABF632A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3AAA70E-D120-4526-89E6-EE98EA83F9C3}">
      <dgm:prSet/>
      <dgm:spPr/>
      <dgm:t>
        <a:bodyPr/>
        <a:lstStyle/>
        <a:p>
          <a:pPr algn="ctr" rtl="0"/>
          <a:r>
            <a:rPr lang="en-US" b="1" i="0" dirty="0"/>
            <a:t>FAMILY TRANSPORTATION</a:t>
          </a:r>
        </a:p>
      </dgm:t>
    </dgm:pt>
    <dgm:pt modelId="{F5FDC9CD-6EE0-405F-97DA-2C33EDEDC9D2}" type="parTrans" cxnId="{04C3E465-0ED3-4347-B455-D7359EFACE05}">
      <dgm:prSet/>
      <dgm:spPr/>
      <dgm:t>
        <a:bodyPr/>
        <a:lstStyle/>
        <a:p>
          <a:endParaRPr lang="en-US"/>
        </a:p>
      </dgm:t>
    </dgm:pt>
    <dgm:pt modelId="{708E6BE7-BE4C-43B0-8B92-8E024D47D2E8}" type="sibTrans" cxnId="{04C3E465-0ED3-4347-B455-D7359EFACE05}">
      <dgm:prSet/>
      <dgm:spPr/>
      <dgm:t>
        <a:bodyPr/>
        <a:lstStyle/>
        <a:p>
          <a:endParaRPr lang="en-US"/>
        </a:p>
      </dgm:t>
    </dgm:pt>
    <dgm:pt modelId="{B4D675F8-EEB5-4DDE-8BF0-494DA1864199}" type="pres">
      <dgm:prSet presAssocID="{FEB1F707-1F2C-493B-BD80-AB38ABF632AD}" presName="linear" presStyleCnt="0">
        <dgm:presLayoutVars>
          <dgm:animLvl val="lvl"/>
          <dgm:resizeHandles val="exact"/>
        </dgm:presLayoutVars>
      </dgm:prSet>
      <dgm:spPr/>
    </dgm:pt>
    <dgm:pt modelId="{39D2C4D1-9205-41FA-A743-3F50000F139D}" type="pres">
      <dgm:prSet presAssocID="{C3AAA70E-D120-4526-89E6-EE98EA83F9C3}" presName="parentText" presStyleLbl="node1" presStyleIdx="0" presStyleCnt="1" custLinFactY="588" custLinFactNeighborX="16424" custLinFactNeighborY="100000">
        <dgm:presLayoutVars>
          <dgm:chMax val="0"/>
          <dgm:bulletEnabled val="1"/>
        </dgm:presLayoutVars>
      </dgm:prSet>
      <dgm:spPr/>
    </dgm:pt>
  </dgm:ptLst>
  <dgm:cxnLst>
    <dgm:cxn modelId="{04C3E465-0ED3-4347-B455-D7359EFACE05}" srcId="{FEB1F707-1F2C-493B-BD80-AB38ABF632AD}" destId="{C3AAA70E-D120-4526-89E6-EE98EA83F9C3}" srcOrd="0" destOrd="0" parTransId="{F5FDC9CD-6EE0-405F-97DA-2C33EDEDC9D2}" sibTransId="{708E6BE7-BE4C-43B0-8B92-8E024D47D2E8}"/>
    <dgm:cxn modelId="{5409F4DC-09D9-4098-8274-D6B33702E7F4}" type="presOf" srcId="{C3AAA70E-D120-4526-89E6-EE98EA83F9C3}" destId="{39D2C4D1-9205-41FA-A743-3F50000F139D}" srcOrd="0" destOrd="0" presId="urn:microsoft.com/office/officeart/2005/8/layout/vList2"/>
    <dgm:cxn modelId="{A0A9DCF0-4732-4AF3-B134-019036BA70BF}" type="presOf" srcId="{FEB1F707-1F2C-493B-BD80-AB38ABF632AD}" destId="{B4D675F8-EEB5-4DDE-8BF0-494DA1864199}" srcOrd="0" destOrd="0" presId="urn:microsoft.com/office/officeart/2005/8/layout/vList2"/>
    <dgm:cxn modelId="{BAACB4F3-C0E4-40C0-A215-55DA54790D81}" type="presParOf" srcId="{B4D675F8-EEB5-4DDE-8BF0-494DA1864199}" destId="{39D2C4D1-9205-41FA-A743-3F50000F139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CD9B28-C4E9-4DE8-8763-7A6A03444B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D57853-E134-400B-91F7-AC984C7DCFF5}">
      <dgm:prSet custT="1"/>
      <dgm:spPr/>
      <dgm:t>
        <a:bodyPr anchor="t"/>
        <a:lstStyle/>
        <a:p>
          <a:pPr algn="ctr" rtl="0"/>
          <a:r>
            <a:rPr lang="en-US" sz="1200" b="0" i="0" dirty="0"/>
            <a:t>2 EUROPALET load capacity. </a:t>
          </a:r>
        </a:p>
        <a:p>
          <a:pPr algn="ctr" rtl="0"/>
          <a:r>
            <a:rPr lang="en-US" sz="1200" b="0" i="0" dirty="0"/>
            <a:t>Flexibility versions, logistics, Taxi, entertainment.</a:t>
          </a:r>
        </a:p>
        <a:p>
          <a:pPr algn="ctr" rtl="0"/>
          <a:r>
            <a:rPr lang="en-US" sz="1200" b="0" i="0" dirty="0"/>
            <a:t>Small size for city-urban movements (&lt; 4,6m) - V2V and V2G capabilities</a:t>
          </a:r>
          <a:r>
            <a:rPr lang="en-US" sz="1100" b="0" i="0" dirty="0"/>
            <a:t>.</a:t>
          </a:r>
        </a:p>
      </dgm:t>
    </dgm:pt>
    <dgm:pt modelId="{9ED86AB3-09C8-4776-9E89-8F6AA2482E76}" type="parTrans" cxnId="{3FABB485-138D-4335-BA7D-2611D5FDB1CF}">
      <dgm:prSet/>
      <dgm:spPr/>
      <dgm:t>
        <a:bodyPr/>
        <a:lstStyle/>
        <a:p>
          <a:endParaRPr lang="en-US"/>
        </a:p>
      </dgm:t>
    </dgm:pt>
    <dgm:pt modelId="{6D68B103-32A3-44D8-956D-5F1AB77C515A}" type="sibTrans" cxnId="{3FABB485-138D-4335-BA7D-2611D5FDB1CF}">
      <dgm:prSet/>
      <dgm:spPr/>
      <dgm:t>
        <a:bodyPr/>
        <a:lstStyle/>
        <a:p>
          <a:endParaRPr lang="en-US"/>
        </a:p>
      </dgm:t>
    </dgm:pt>
    <dgm:pt modelId="{81C5D879-7AA4-4C82-9B49-DFC95DEB5785}" type="pres">
      <dgm:prSet presAssocID="{2FCD9B28-C4E9-4DE8-8763-7A6A03444B8D}" presName="diagram" presStyleCnt="0">
        <dgm:presLayoutVars>
          <dgm:dir/>
          <dgm:resizeHandles val="exact"/>
        </dgm:presLayoutVars>
      </dgm:prSet>
      <dgm:spPr/>
    </dgm:pt>
    <dgm:pt modelId="{4E8675F6-9792-4F49-989A-FB3750805635}" type="pres">
      <dgm:prSet presAssocID="{60D57853-E134-400B-91F7-AC984C7DCFF5}" presName="node" presStyleLbl="node1" presStyleIdx="0" presStyleCnt="1" custScaleX="174273">
        <dgm:presLayoutVars>
          <dgm:bulletEnabled val="1"/>
        </dgm:presLayoutVars>
      </dgm:prSet>
      <dgm:spPr/>
    </dgm:pt>
  </dgm:ptLst>
  <dgm:cxnLst>
    <dgm:cxn modelId="{E5DE4B0C-E21E-4408-8C0F-3F364FEB0756}" type="presOf" srcId="{2FCD9B28-C4E9-4DE8-8763-7A6A03444B8D}" destId="{81C5D879-7AA4-4C82-9B49-DFC95DEB5785}" srcOrd="0" destOrd="0" presId="urn:microsoft.com/office/officeart/2005/8/layout/default"/>
    <dgm:cxn modelId="{EB26163F-3DFF-49C6-BCBA-B4123B765F04}" type="presOf" srcId="{60D57853-E134-400B-91F7-AC984C7DCFF5}" destId="{4E8675F6-9792-4F49-989A-FB3750805635}" srcOrd="0" destOrd="0" presId="urn:microsoft.com/office/officeart/2005/8/layout/default"/>
    <dgm:cxn modelId="{3FABB485-138D-4335-BA7D-2611D5FDB1CF}" srcId="{2FCD9B28-C4E9-4DE8-8763-7A6A03444B8D}" destId="{60D57853-E134-400B-91F7-AC984C7DCFF5}" srcOrd="0" destOrd="0" parTransId="{9ED86AB3-09C8-4776-9E89-8F6AA2482E76}" sibTransId="{6D68B103-32A3-44D8-956D-5F1AB77C515A}"/>
    <dgm:cxn modelId="{7FF902B7-33DA-4017-969D-A75A4DF611E8}" type="presParOf" srcId="{81C5D879-7AA4-4C82-9B49-DFC95DEB5785}" destId="{4E8675F6-9792-4F49-989A-FB3750805635}"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C9F3166-5162-4B3A-AAD3-1FB4634A2B3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CA06160-E37E-4EAE-8119-CA8BB0CB33EA}">
      <dgm:prSet custT="1"/>
      <dgm:spPr/>
      <dgm:t>
        <a:bodyPr/>
        <a:lstStyle/>
        <a:p>
          <a:pPr algn="ctr" rtl="0"/>
          <a:r>
            <a:rPr lang="en-US" sz="2000" b="1" i="0" dirty="0"/>
            <a:t>FINAL CUSTOMER/USER</a:t>
          </a:r>
        </a:p>
      </dgm:t>
    </dgm:pt>
    <dgm:pt modelId="{63AB62CB-5AC1-4597-9A21-7113C34C56A5}" type="parTrans" cxnId="{717997D9-0E01-4058-ABF7-E315D82BEC88}">
      <dgm:prSet/>
      <dgm:spPr/>
      <dgm:t>
        <a:bodyPr/>
        <a:lstStyle/>
        <a:p>
          <a:endParaRPr lang="en-US"/>
        </a:p>
      </dgm:t>
    </dgm:pt>
    <dgm:pt modelId="{703BE0D3-E63F-4AEB-B934-E58288745DEC}" type="sibTrans" cxnId="{717997D9-0E01-4058-ABF7-E315D82BEC88}">
      <dgm:prSet/>
      <dgm:spPr/>
      <dgm:t>
        <a:bodyPr/>
        <a:lstStyle/>
        <a:p>
          <a:endParaRPr lang="en-US"/>
        </a:p>
      </dgm:t>
    </dgm:pt>
    <dgm:pt modelId="{16959561-371A-450C-BD34-00D9451AA868}" type="pres">
      <dgm:prSet presAssocID="{7C9F3166-5162-4B3A-AAD3-1FB4634A2B37}" presName="linear" presStyleCnt="0">
        <dgm:presLayoutVars>
          <dgm:animLvl val="lvl"/>
          <dgm:resizeHandles val="exact"/>
        </dgm:presLayoutVars>
      </dgm:prSet>
      <dgm:spPr/>
    </dgm:pt>
    <dgm:pt modelId="{7EC70E09-96BF-4CF9-9465-16DA1D480C0E}" type="pres">
      <dgm:prSet presAssocID="{0CA06160-E37E-4EAE-8119-CA8BB0CB33EA}" presName="parentText" presStyleLbl="node1" presStyleIdx="0" presStyleCnt="1">
        <dgm:presLayoutVars>
          <dgm:chMax val="0"/>
          <dgm:bulletEnabled val="1"/>
        </dgm:presLayoutVars>
      </dgm:prSet>
      <dgm:spPr/>
    </dgm:pt>
  </dgm:ptLst>
  <dgm:cxnLst>
    <dgm:cxn modelId="{2E5EC707-6A23-4FD6-8DDA-AB191AEE3FBE}" type="presOf" srcId="{0CA06160-E37E-4EAE-8119-CA8BB0CB33EA}" destId="{7EC70E09-96BF-4CF9-9465-16DA1D480C0E}" srcOrd="0" destOrd="0" presId="urn:microsoft.com/office/officeart/2005/8/layout/vList2"/>
    <dgm:cxn modelId="{7678B96B-C505-425D-9148-4FEEC08A03E3}" type="presOf" srcId="{7C9F3166-5162-4B3A-AAD3-1FB4634A2B37}" destId="{16959561-371A-450C-BD34-00D9451AA868}" srcOrd="0" destOrd="0" presId="urn:microsoft.com/office/officeart/2005/8/layout/vList2"/>
    <dgm:cxn modelId="{717997D9-0E01-4058-ABF7-E315D82BEC88}" srcId="{7C9F3166-5162-4B3A-AAD3-1FB4634A2B37}" destId="{0CA06160-E37E-4EAE-8119-CA8BB0CB33EA}" srcOrd="0" destOrd="0" parTransId="{63AB62CB-5AC1-4597-9A21-7113C34C56A5}" sibTransId="{703BE0D3-E63F-4AEB-B934-E58288745DEC}"/>
    <dgm:cxn modelId="{DB0BED34-6FAB-4546-826C-2684383A78A3}" type="presParOf" srcId="{16959561-371A-450C-BD34-00D9451AA868}" destId="{7EC70E09-96BF-4CF9-9465-16DA1D480C0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6B0313-556D-44B2-9B6C-DBEF0346364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7169594-DDB7-4977-AD99-5B1F8A002893}">
      <dgm:prSet/>
      <dgm:spPr/>
      <dgm:t>
        <a:bodyPr/>
        <a:lstStyle/>
        <a:p>
          <a:pPr rtl="0"/>
          <a:r>
            <a:rPr lang="en-US" b="0" i="0" dirty="0"/>
            <a:t>L=4560 x W=1755 x H=1858 mm </a:t>
          </a:r>
          <a:endParaRPr lang="en-US" dirty="0"/>
        </a:p>
      </dgm:t>
    </dgm:pt>
    <dgm:pt modelId="{E458BB63-BFE5-40BD-BA1A-1441AB1C238E}" type="parTrans" cxnId="{95DE93B9-4CBB-4816-9CD1-45D2907350CE}">
      <dgm:prSet/>
      <dgm:spPr/>
      <dgm:t>
        <a:bodyPr/>
        <a:lstStyle/>
        <a:p>
          <a:endParaRPr lang="en-US"/>
        </a:p>
      </dgm:t>
    </dgm:pt>
    <dgm:pt modelId="{36FDBED8-B6F2-4053-A5E9-CBA2BAB1C9CD}" type="sibTrans" cxnId="{95DE93B9-4CBB-4816-9CD1-45D2907350CE}">
      <dgm:prSet/>
      <dgm:spPr/>
      <dgm:t>
        <a:bodyPr/>
        <a:lstStyle/>
        <a:p>
          <a:endParaRPr lang="en-US"/>
        </a:p>
      </dgm:t>
    </dgm:pt>
    <dgm:pt modelId="{2279E6E9-C7CC-4B4B-9F41-2E6A6EA963A0}">
      <dgm:prSet/>
      <dgm:spPr/>
      <dgm:t>
        <a:bodyPr/>
        <a:lstStyle/>
        <a:p>
          <a:pPr rtl="0"/>
          <a:r>
            <a:rPr lang="en-US" b="0" i="0" dirty="0"/>
            <a:t>Axle base: 2750mm </a:t>
          </a:r>
          <a:endParaRPr lang="en-US" dirty="0"/>
        </a:p>
      </dgm:t>
    </dgm:pt>
    <dgm:pt modelId="{A329A8C9-F31F-4CED-8236-421B29030184}" type="parTrans" cxnId="{B1FFBF82-145E-441E-AE56-177D13272C5C}">
      <dgm:prSet/>
      <dgm:spPr/>
      <dgm:t>
        <a:bodyPr/>
        <a:lstStyle/>
        <a:p>
          <a:endParaRPr lang="en-US"/>
        </a:p>
      </dgm:t>
    </dgm:pt>
    <dgm:pt modelId="{F1171063-7153-4711-9B9F-3AF29B4E6B49}" type="sibTrans" cxnId="{B1FFBF82-145E-441E-AE56-177D13272C5C}">
      <dgm:prSet/>
      <dgm:spPr/>
      <dgm:t>
        <a:bodyPr/>
        <a:lstStyle/>
        <a:p>
          <a:endParaRPr lang="en-US"/>
        </a:p>
      </dgm:t>
    </dgm:pt>
    <dgm:pt modelId="{6EB26951-8C0B-40B5-BE4E-0082F9AE3315}">
      <dgm:prSet/>
      <dgm:spPr/>
      <dgm:t>
        <a:bodyPr/>
        <a:lstStyle/>
        <a:p>
          <a:pPr rtl="0"/>
          <a:r>
            <a:rPr lang="en-US" b="0" i="0" dirty="0"/>
            <a:t>Estimated weight kg: 1600 kg </a:t>
          </a:r>
          <a:endParaRPr lang="en-US" dirty="0"/>
        </a:p>
      </dgm:t>
    </dgm:pt>
    <dgm:pt modelId="{66F3029C-FA4B-45C4-8D9B-FECF3E054595}" type="parTrans" cxnId="{1E0E45AA-19ED-404A-91D6-EA6088AEEA5F}">
      <dgm:prSet/>
      <dgm:spPr/>
      <dgm:t>
        <a:bodyPr/>
        <a:lstStyle/>
        <a:p>
          <a:endParaRPr lang="en-US"/>
        </a:p>
      </dgm:t>
    </dgm:pt>
    <dgm:pt modelId="{CD773C2A-DA4D-44D8-8561-F862C8679C3F}" type="sibTrans" cxnId="{1E0E45AA-19ED-404A-91D6-EA6088AEEA5F}">
      <dgm:prSet/>
      <dgm:spPr/>
      <dgm:t>
        <a:bodyPr/>
        <a:lstStyle/>
        <a:p>
          <a:endParaRPr lang="en-US"/>
        </a:p>
      </dgm:t>
    </dgm:pt>
    <dgm:pt modelId="{4B8412D1-9B75-4F06-9DCC-65657C4DABCB}">
      <dgm:prSet/>
      <dgm:spPr/>
      <dgm:t>
        <a:bodyPr/>
        <a:lstStyle/>
        <a:p>
          <a:pPr rtl="0"/>
          <a:r>
            <a:rPr lang="en-US" b="0" i="0" dirty="0"/>
            <a:t>Space capacity: 2950 l..</a:t>
          </a:r>
          <a:endParaRPr lang="en-US" dirty="0"/>
        </a:p>
      </dgm:t>
    </dgm:pt>
    <dgm:pt modelId="{BA767FC6-B247-4EE9-955F-FCE993F18F9B}" type="parTrans" cxnId="{5482B0B7-BF83-4946-BBD4-6C81824680D3}">
      <dgm:prSet/>
      <dgm:spPr/>
      <dgm:t>
        <a:bodyPr/>
        <a:lstStyle/>
        <a:p>
          <a:endParaRPr lang="en-US"/>
        </a:p>
      </dgm:t>
    </dgm:pt>
    <dgm:pt modelId="{C5CEA240-05CB-4023-8282-3925C4C7FDBB}" type="sibTrans" cxnId="{5482B0B7-BF83-4946-BBD4-6C81824680D3}">
      <dgm:prSet/>
      <dgm:spPr/>
      <dgm:t>
        <a:bodyPr/>
        <a:lstStyle/>
        <a:p>
          <a:endParaRPr lang="en-US"/>
        </a:p>
      </dgm:t>
    </dgm:pt>
    <dgm:pt modelId="{78F16E15-FF7C-44E6-801B-2109BE72FE16}" type="pres">
      <dgm:prSet presAssocID="{546B0313-556D-44B2-9B6C-DBEF03463642}" presName="diagram" presStyleCnt="0">
        <dgm:presLayoutVars>
          <dgm:dir/>
          <dgm:resizeHandles val="exact"/>
        </dgm:presLayoutVars>
      </dgm:prSet>
      <dgm:spPr/>
    </dgm:pt>
    <dgm:pt modelId="{156C05A9-996D-4FED-B853-BE5B4163E8AC}" type="pres">
      <dgm:prSet presAssocID="{A7169594-DDB7-4977-AD99-5B1F8A002893}" presName="node" presStyleLbl="node1" presStyleIdx="0" presStyleCnt="4">
        <dgm:presLayoutVars>
          <dgm:bulletEnabled val="1"/>
        </dgm:presLayoutVars>
      </dgm:prSet>
      <dgm:spPr/>
    </dgm:pt>
    <dgm:pt modelId="{3724EF42-01D3-4ED8-AB03-241D7AE72891}" type="pres">
      <dgm:prSet presAssocID="{36FDBED8-B6F2-4053-A5E9-CBA2BAB1C9CD}" presName="sibTrans" presStyleCnt="0"/>
      <dgm:spPr/>
    </dgm:pt>
    <dgm:pt modelId="{531507F2-C671-42A1-8DD0-B02981FFA192}" type="pres">
      <dgm:prSet presAssocID="{2279E6E9-C7CC-4B4B-9F41-2E6A6EA963A0}" presName="node" presStyleLbl="node1" presStyleIdx="1" presStyleCnt="4">
        <dgm:presLayoutVars>
          <dgm:bulletEnabled val="1"/>
        </dgm:presLayoutVars>
      </dgm:prSet>
      <dgm:spPr/>
    </dgm:pt>
    <dgm:pt modelId="{D67F7322-0988-427A-AB43-BC38F4B6F45D}" type="pres">
      <dgm:prSet presAssocID="{F1171063-7153-4711-9B9F-3AF29B4E6B49}" presName="sibTrans" presStyleCnt="0"/>
      <dgm:spPr/>
    </dgm:pt>
    <dgm:pt modelId="{428100A2-9DEE-40F7-BBB7-A1660E035B75}" type="pres">
      <dgm:prSet presAssocID="{6EB26951-8C0B-40B5-BE4E-0082F9AE3315}" presName="node" presStyleLbl="node1" presStyleIdx="2" presStyleCnt="4">
        <dgm:presLayoutVars>
          <dgm:bulletEnabled val="1"/>
        </dgm:presLayoutVars>
      </dgm:prSet>
      <dgm:spPr/>
    </dgm:pt>
    <dgm:pt modelId="{D02A416F-FB6B-4986-9A2D-CF7AE5EBEA3D}" type="pres">
      <dgm:prSet presAssocID="{CD773C2A-DA4D-44D8-8561-F862C8679C3F}" presName="sibTrans" presStyleCnt="0"/>
      <dgm:spPr/>
    </dgm:pt>
    <dgm:pt modelId="{E18FAC6B-BEB3-49C1-BD8D-8491F7D327DF}" type="pres">
      <dgm:prSet presAssocID="{4B8412D1-9B75-4F06-9DCC-65657C4DABCB}" presName="node" presStyleLbl="node1" presStyleIdx="3" presStyleCnt="4">
        <dgm:presLayoutVars>
          <dgm:bulletEnabled val="1"/>
        </dgm:presLayoutVars>
      </dgm:prSet>
      <dgm:spPr/>
    </dgm:pt>
  </dgm:ptLst>
  <dgm:cxnLst>
    <dgm:cxn modelId="{0E91B807-4C50-4BBE-84C2-014C9B89D6E1}" type="presOf" srcId="{2279E6E9-C7CC-4B4B-9F41-2E6A6EA963A0}" destId="{531507F2-C671-42A1-8DD0-B02981FFA192}" srcOrd="0" destOrd="0" presId="urn:microsoft.com/office/officeart/2005/8/layout/default"/>
    <dgm:cxn modelId="{DA1E9626-EE6D-43E7-A5B1-DF7F98BBD273}" type="presOf" srcId="{546B0313-556D-44B2-9B6C-DBEF03463642}" destId="{78F16E15-FF7C-44E6-801B-2109BE72FE16}" srcOrd="0" destOrd="0" presId="urn:microsoft.com/office/officeart/2005/8/layout/default"/>
    <dgm:cxn modelId="{367A122E-D068-4971-ABFE-F4168953323F}" type="presOf" srcId="{6EB26951-8C0B-40B5-BE4E-0082F9AE3315}" destId="{428100A2-9DEE-40F7-BBB7-A1660E035B75}" srcOrd="0" destOrd="0" presId="urn:microsoft.com/office/officeart/2005/8/layout/default"/>
    <dgm:cxn modelId="{61FF414C-19FA-429B-9771-FB9C319AD2B0}" type="presOf" srcId="{4B8412D1-9B75-4F06-9DCC-65657C4DABCB}" destId="{E18FAC6B-BEB3-49C1-BD8D-8491F7D327DF}" srcOrd="0" destOrd="0" presId="urn:microsoft.com/office/officeart/2005/8/layout/default"/>
    <dgm:cxn modelId="{19413680-72BC-46FF-BDB5-D29E3D6E266B}" type="presOf" srcId="{A7169594-DDB7-4977-AD99-5B1F8A002893}" destId="{156C05A9-996D-4FED-B853-BE5B4163E8AC}" srcOrd="0" destOrd="0" presId="urn:microsoft.com/office/officeart/2005/8/layout/default"/>
    <dgm:cxn modelId="{B1FFBF82-145E-441E-AE56-177D13272C5C}" srcId="{546B0313-556D-44B2-9B6C-DBEF03463642}" destId="{2279E6E9-C7CC-4B4B-9F41-2E6A6EA963A0}" srcOrd="1" destOrd="0" parTransId="{A329A8C9-F31F-4CED-8236-421B29030184}" sibTransId="{F1171063-7153-4711-9B9F-3AF29B4E6B49}"/>
    <dgm:cxn modelId="{1E0E45AA-19ED-404A-91D6-EA6088AEEA5F}" srcId="{546B0313-556D-44B2-9B6C-DBEF03463642}" destId="{6EB26951-8C0B-40B5-BE4E-0082F9AE3315}" srcOrd="2" destOrd="0" parTransId="{66F3029C-FA4B-45C4-8D9B-FECF3E054595}" sibTransId="{CD773C2A-DA4D-44D8-8561-F862C8679C3F}"/>
    <dgm:cxn modelId="{5482B0B7-BF83-4946-BBD4-6C81824680D3}" srcId="{546B0313-556D-44B2-9B6C-DBEF03463642}" destId="{4B8412D1-9B75-4F06-9DCC-65657C4DABCB}" srcOrd="3" destOrd="0" parTransId="{BA767FC6-B247-4EE9-955F-FCE993F18F9B}" sibTransId="{C5CEA240-05CB-4023-8282-3925C4C7FDBB}"/>
    <dgm:cxn modelId="{95DE93B9-4CBB-4816-9CD1-45D2907350CE}" srcId="{546B0313-556D-44B2-9B6C-DBEF03463642}" destId="{A7169594-DDB7-4977-AD99-5B1F8A002893}" srcOrd="0" destOrd="0" parTransId="{E458BB63-BFE5-40BD-BA1A-1441AB1C238E}" sibTransId="{36FDBED8-B6F2-4053-A5E9-CBA2BAB1C9CD}"/>
    <dgm:cxn modelId="{1A87D11E-BC36-41BD-AC37-81F213E58394}" type="presParOf" srcId="{78F16E15-FF7C-44E6-801B-2109BE72FE16}" destId="{156C05A9-996D-4FED-B853-BE5B4163E8AC}" srcOrd="0" destOrd="0" presId="urn:microsoft.com/office/officeart/2005/8/layout/default"/>
    <dgm:cxn modelId="{5DCCC7CC-D1DA-4FA2-BBE6-CC39C722DD62}" type="presParOf" srcId="{78F16E15-FF7C-44E6-801B-2109BE72FE16}" destId="{3724EF42-01D3-4ED8-AB03-241D7AE72891}" srcOrd="1" destOrd="0" presId="urn:microsoft.com/office/officeart/2005/8/layout/default"/>
    <dgm:cxn modelId="{26568F86-6317-4C99-A3EC-01498EBF4F0B}" type="presParOf" srcId="{78F16E15-FF7C-44E6-801B-2109BE72FE16}" destId="{531507F2-C671-42A1-8DD0-B02981FFA192}" srcOrd="2" destOrd="0" presId="urn:microsoft.com/office/officeart/2005/8/layout/default"/>
    <dgm:cxn modelId="{E07FE5DE-90B0-4C69-A183-783AD9202C01}" type="presParOf" srcId="{78F16E15-FF7C-44E6-801B-2109BE72FE16}" destId="{D67F7322-0988-427A-AB43-BC38F4B6F45D}" srcOrd="3" destOrd="0" presId="urn:microsoft.com/office/officeart/2005/8/layout/default"/>
    <dgm:cxn modelId="{E49BA5D7-62D0-4981-AF56-4D4AFD3E8D00}" type="presParOf" srcId="{78F16E15-FF7C-44E6-801B-2109BE72FE16}" destId="{428100A2-9DEE-40F7-BBB7-A1660E035B75}" srcOrd="4" destOrd="0" presId="urn:microsoft.com/office/officeart/2005/8/layout/default"/>
    <dgm:cxn modelId="{9C486A44-F1DD-441A-A082-527512367977}" type="presParOf" srcId="{78F16E15-FF7C-44E6-801B-2109BE72FE16}" destId="{D02A416F-FB6B-4986-9A2D-CF7AE5EBEA3D}" srcOrd="5" destOrd="0" presId="urn:microsoft.com/office/officeart/2005/8/layout/default"/>
    <dgm:cxn modelId="{E8F4BF4D-BE55-4843-A7D5-004E3A83F3F9}" type="presParOf" srcId="{78F16E15-FF7C-44E6-801B-2109BE72FE16}" destId="{E18FAC6B-BEB3-49C1-BD8D-8491F7D327DF}"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9A737B-DFF6-4007-A647-32500ACD9CA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BB2EF34-6581-49F4-9852-D768C4128E27}">
      <dgm:prSet/>
      <dgm:spPr/>
      <dgm:t>
        <a:bodyPr/>
        <a:lstStyle/>
        <a:p>
          <a:pPr rtl="0"/>
          <a:r>
            <a:rPr lang="en-US" dirty="0"/>
            <a:t>One motor 250Nm torque- Front axle (FWD) . </a:t>
          </a:r>
        </a:p>
      </dgm:t>
    </dgm:pt>
    <dgm:pt modelId="{DB5A4910-D7CA-4892-A3F4-015891C5B8F2}" type="parTrans" cxnId="{C2AF827C-A368-41ED-9766-56A6876DBC71}">
      <dgm:prSet/>
      <dgm:spPr/>
      <dgm:t>
        <a:bodyPr/>
        <a:lstStyle/>
        <a:p>
          <a:endParaRPr lang="en-US"/>
        </a:p>
      </dgm:t>
    </dgm:pt>
    <dgm:pt modelId="{DE53FC79-A8DF-42F8-8E38-15EDB0984F71}" type="sibTrans" cxnId="{C2AF827C-A368-41ED-9766-56A6876DBC71}">
      <dgm:prSet/>
      <dgm:spPr/>
      <dgm:t>
        <a:bodyPr/>
        <a:lstStyle/>
        <a:p>
          <a:endParaRPr lang="en-US"/>
        </a:p>
      </dgm:t>
    </dgm:pt>
    <dgm:pt modelId="{63A78B99-5A0B-46CE-B9D8-8EA57D0B4CC2}">
      <dgm:prSet/>
      <dgm:spPr/>
      <dgm:t>
        <a:bodyPr/>
        <a:lstStyle/>
        <a:p>
          <a:pPr rtl="0"/>
          <a:r>
            <a:rPr lang="en-US" dirty="0"/>
            <a:t>Max speed 125 km/h </a:t>
          </a:r>
        </a:p>
      </dgm:t>
    </dgm:pt>
    <dgm:pt modelId="{9EE6CBC6-7BC5-4036-A4EA-EFE0BBFABEC0}" type="parTrans" cxnId="{46729297-63F3-4FF0-906A-1AD98F5E8C81}">
      <dgm:prSet/>
      <dgm:spPr/>
      <dgm:t>
        <a:bodyPr/>
        <a:lstStyle/>
        <a:p>
          <a:endParaRPr lang="en-US"/>
        </a:p>
      </dgm:t>
    </dgm:pt>
    <dgm:pt modelId="{62DCFD71-D8DE-47A0-A29D-6E4F53EFDEF0}" type="sibTrans" cxnId="{46729297-63F3-4FF0-906A-1AD98F5E8C81}">
      <dgm:prSet/>
      <dgm:spPr/>
      <dgm:t>
        <a:bodyPr/>
        <a:lstStyle/>
        <a:p>
          <a:endParaRPr lang="en-US"/>
        </a:p>
      </dgm:t>
    </dgm:pt>
    <dgm:pt modelId="{5760BE20-AECD-498C-A3A9-0C9DF8382E82}">
      <dgm:prSet/>
      <dgm:spPr/>
      <dgm:t>
        <a:bodyPr/>
        <a:lstStyle/>
        <a:p>
          <a:pPr rtl="0"/>
          <a:r>
            <a:rPr lang="en-US" dirty="0"/>
            <a:t>Load capacity: 750 kg + 2 occupant</a:t>
          </a:r>
        </a:p>
      </dgm:t>
    </dgm:pt>
    <dgm:pt modelId="{CE8652F9-45EB-4D81-83F0-C94A51132D03}" type="parTrans" cxnId="{6D6F2EC7-AE92-4DF4-9F80-C65E7397067D}">
      <dgm:prSet/>
      <dgm:spPr/>
      <dgm:t>
        <a:bodyPr/>
        <a:lstStyle/>
        <a:p>
          <a:endParaRPr lang="en-US"/>
        </a:p>
      </dgm:t>
    </dgm:pt>
    <dgm:pt modelId="{BB59D5C5-8B76-4747-B8A3-9833791874C5}" type="sibTrans" cxnId="{6D6F2EC7-AE92-4DF4-9F80-C65E7397067D}">
      <dgm:prSet/>
      <dgm:spPr/>
      <dgm:t>
        <a:bodyPr/>
        <a:lstStyle/>
        <a:p>
          <a:endParaRPr lang="en-US"/>
        </a:p>
      </dgm:t>
    </dgm:pt>
    <dgm:pt modelId="{24041FD6-207E-4E71-80B7-C609DF3D2831}" type="pres">
      <dgm:prSet presAssocID="{B19A737B-DFF6-4007-A647-32500ACD9CA5}" presName="diagram" presStyleCnt="0">
        <dgm:presLayoutVars>
          <dgm:dir/>
          <dgm:resizeHandles val="exact"/>
        </dgm:presLayoutVars>
      </dgm:prSet>
      <dgm:spPr/>
    </dgm:pt>
    <dgm:pt modelId="{268C09B1-C2F4-40DC-898C-EA2835338616}" type="pres">
      <dgm:prSet presAssocID="{5BB2EF34-6581-49F4-9852-D768C4128E27}" presName="node" presStyleLbl="node1" presStyleIdx="0" presStyleCnt="3">
        <dgm:presLayoutVars>
          <dgm:bulletEnabled val="1"/>
        </dgm:presLayoutVars>
      </dgm:prSet>
      <dgm:spPr/>
    </dgm:pt>
    <dgm:pt modelId="{41810865-1F12-4C58-A345-9D7F64E2338E}" type="pres">
      <dgm:prSet presAssocID="{DE53FC79-A8DF-42F8-8E38-15EDB0984F71}" presName="sibTrans" presStyleCnt="0"/>
      <dgm:spPr/>
    </dgm:pt>
    <dgm:pt modelId="{FF09F491-51EF-4255-A7E0-30734D7832A7}" type="pres">
      <dgm:prSet presAssocID="{63A78B99-5A0B-46CE-B9D8-8EA57D0B4CC2}" presName="node" presStyleLbl="node1" presStyleIdx="1" presStyleCnt="3">
        <dgm:presLayoutVars>
          <dgm:bulletEnabled val="1"/>
        </dgm:presLayoutVars>
      </dgm:prSet>
      <dgm:spPr/>
    </dgm:pt>
    <dgm:pt modelId="{3F2AC1D7-C7C6-49F3-90E9-3DDC133F158D}" type="pres">
      <dgm:prSet presAssocID="{62DCFD71-D8DE-47A0-A29D-6E4F53EFDEF0}" presName="sibTrans" presStyleCnt="0"/>
      <dgm:spPr/>
    </dgm:pt>
    <dgm:pt modelId="{29A4CE8B-5A1F-485C-B45F-A07E01EB8266}" type="pres">
      <dgm:prSet presAssocID="{5760BE20-AECD-498C-A3A9-0C9DF8382E82}" presName="node" presStyleLbl="node1" presStyleIdx="2" presStyleCnt="3">
        <dgm:presLayoutVars>
          <dgm:bulletEnabled val="1"/>
        </dgm:presLayoutVars>
      </dgm:prSet>
      <dgm:spPr/>
    </dgm:pt>
  </dgm:ptLst>
  <dgm:cxnLst>
    <dgm:cxn modelId="{A8C2F51C-8342-4091-9C31-9F342F48FAB5}" type="presOf" srcId="{B19A737B-DFF6-4007-A647-32500ACD9CA5}" destId="{24041FD6-207E-4E71-80B7-C609DF3D2831}" srcOrd="0" destOrd="0" presId="urn:microsoft.com/office/officeart/2005/8/layout/default"/>
    <dgm:cxn modelId="{63FA8376-6983-40AC-83B1-C4E3023E6D98}" type="presOf" srcId="{5BB2EF34-6581-49F4-9852-D768C4128E27}" destId="{268C09B1-C2F4-40DC-898C-EA2835338616}" srcOrd="0" destOrd="0" presId="urn:microsoft.com/office/officeart/2005/8/layout/default"/>
    <dgm:cxn modelId="{C2AF827C-A368-41ED-9766-56A6876DBC71}" srcId="{B19A737B-DFF6-4007-A647-32500ACD9CA5}" destId="{5BB2EF34-6581-49F4-9852-D768C4128E27}" srcOrd="0" destOrd="0" parTransId="{DB5A4910-D7CA-4892-A3F4-015891C5B8F2}" sibTransId="{DE53FC79-A8DF-42F8-8E38-15EDB0984F71}"/>
    <dgm:cxn modelId="{46729297-63F3-4FF0-906A-1AD98F5E8C81}" srcId="{B19A737B-DFF6-4007-A647-32500ACD9CA5}" destId="{63A78B99-5A0B-46CE-B9D8-8EA57D0B4CC2}" srcOrd="1" destOrd="0" parTransId="{9EE6CBC6-7BC5-4036-A4EA-EFE0BBFABEC0}" sibTransId="{62DCFD71-D8DE-47A0-A29D-6E4F53EFDEF0}"/>
    <dgm:cxn modelId="{2EE61598-4EC3-4CDC-8C34-FD927F6CB9E5}" type="presOf" srcId="{5760BE20-AECD-498C-A3A9-0C9DF8382E82}" destId="{29A4CE8B-5A1F-485C-B45F-A07E01EB8266}" srcOrd="0" destOrd="0" presId="urn:microsoft.com/office/officeart/2005/8/layout/default"/>
    <dgm:cxn modelId="{6D6F2EC7-AE92-4DF4-9F80-C65E7397067D}" srcId="{B19A737B-DFF6-4007-A647-32500ACD9CA5}" destId="{5760BE20-AECD-498C-A3A9-0C9DF8382E82}" srcOrd="2" destOrd="0" parTransId="{CE8652F9-45EB-4D81-83F0-C94A51132D03}" sibTransId="{BB59D5C5-8B76-4747-B8A3-9833791874C5}"/>
    <dgm:cxn modelId="{3E1F0DCA-9815-4C1C-9387-A06FFE649752}" type="presOf" srcId="{63A78B99-5A0B-46CE-B9D8-8EA57D0B4CC2}" destId="{FF09F491-51EF-4255-A7E0-30734D7832A7}" srcOrd="0" destOrd="0" presId="urn:microsoft.com/office/officeart/2005/8/layout/default"/>
    <dgm:cxn modelId="{9E135A0B-A0E7-4F18-B482-6CB4A52942A2}" type="presParOf" srcId="{24041FD6-207E-4E71-80B7-C609DF3D2831}" destId="{268C09B1-C2F4-40DC-898C-EA2835338616}" srcOrd="0" destOrd="0" presId="urn:microsoft.com/office/officeart/2005/8/layout/default"/>
    <dgm:cxn modelId="{94867948-8C06-403F-8B6F-C1722AB63539}" type="presParOf" srcId="{24041FD6-207E-4E71-80B7-C609DF3D2831}" destId="{41810865-1F12-4C58-A345-9D7F64E2338E}" srcOrd="1" destOrd="0" presId="urn:microsoft.com/office/officeart/2005/8/layout/default"/>
    <dgm:cxn modelId="{CB3B78D5-7BD7-4315-99E6-04E98F6262E6}" type="presParOf" srcId="{24041FD6-207E-4E71-80B7-C609DF3D2831}" destId="{FF09F491-51EF-4255-A7E0-30734D7832A7}" srcOrd="2" destOrd="0" presId="urn:microsoft.com/office/officeart/2005/8/layout/default"/>
    <dgm:cxn modelId="{D807951F-F272-4B24-9B05-F2BE9AA5BF23}" type="presParOf" srcId="{24041FD6-207E-4E71-80B7-C609DF3D2831}" destId="{3F2AC1D7-C7C6-49F3-90E9-3DDC133F158D}" srcOrd="3" destOrd="0" presId="urn:microsoft.com/office/officeart/2005/8/layout/default"/>
    <dgm:cxn modelId="{E0681754-BC8B-4A63-9F15-C6D2053DB634}" type="presParOf" srcId="{24041FD6-207E-4E71-80B7-C609DF3D2831}" destId="{29A4CE8B-5A1F-485C-B45F-A07E01EB8266}" srcOrd="4" destOrd="0" presId="urn:microsoft.com/office/officeart/2005/8/layout/defaul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290C58-4FE4-4D6C-A5E4-6F609E6A15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E7BE7B4-10D5-49C6-834E-478B151033BA}">
      <dgm:prSet/>
      <dgm:spPr/>
      <dgm:t>
        <a:bodyPr/>
        <a:lstStyle/>
        <a:p>
          <a:pPr rtl="0"/>
          <a:r>
            <a:rPr lang="en-US" b="0" i="0" dirty="0"/>
            <a:t>Battery voltage pack: 230V. </a:t>
          </a:r>
          <a:endParaRPr lang="en-US" dirty="0"/>
        </a:p>
      </dgm:t>
    </dgm:pt>
    <dgm:pt modelId="{7E745EC8-A6E5-420D-8D5D-F97220475FD2}" type="parTrans" cxnId="{C6356905-14DD-41DF-ABD1-6D25EABD44A7}">
      <dgm:prSet/>
      <dgm:spPr/>
      <dgm:t>
        <a:bodyPr/>
        <a:lstStyle/>
        <a:p>
          <a:endParaRPr lang="en-US"/>
        </a:p>
      </dgm:t>
    </dgm:pt>
    <dgm:pt modelId="{1F8F531F-5981-484B-AE9A-D25C62890441}" type="sibTrans" cxnId="{C6356905-14DD-41DF-ABD1-6D25EABD44A7}">
      <dgm:prSet/>
      <dgm:spPr/>
      <dgm:t>
        <a:bodyPr/>
        <a:lstStyle/>
        <a:p>
          <a:endParaRPr lang="en-US"/>
        </a:p>
      </dgm:t>
    </dgm:pt>
    <dgm:pt modelId="{3D52798B-EF25-47EA-BC99-BC5D637536FD}">
      <dgm:prSet/>
      <dgm:spPr/>
      <dgm:t>
        <a:bodyPr/>
        <a:lstStyle/>
        <a:p>
          <a:pPr rtl="0"/>
          <a:r>
            <a:rPr lang="en-US" b="0" i="0" dirty="0"/>
            <a:t>City range: 280 km. </a:t>
          </a:r>
          <a:endParaRPr lang="en-US" dirty="0"/>
        </a:p>
      </dgm:t>
    </dgm:pt>
    <dgm:pt modelId="{14A4AF63-F101-4084-BA07-D9B089DF33E9}" type="parTrans" cxnId="{997A87FE-26FA-49DE-8D74-D4E841AC15C5}">
      <dgm:prSet/>
      <dgm:spPr/>
      <dgm:t>
        <a:bodyPr/>
        <a:lstStyle/>
        <a:p>
          <a:endParaRPr lang="en-US"/>
        </a:p>
      </dgm:t>
    </dgm:pt>
    <dgm:pt modelId="{442E4182-85AE-49BC-82CC-C260D5B67E18}" type="sibTrans" cxnId="{997A87FE-26FA-49DE-8D74-D4E841AC15C5}">
      <dgm:prSet/>
      <dgm:spPr/>
      <dgm:t>
        <a:bodyPr/>
        <a:lstStyle/>
        <a:p>
          <a:endParaRPr lang="en-US"/>
        </a:p>
      </dgm:t>
    </dgm:pt>
    <dgm:pt modelId="{B848A0E5-AA2E-4CB0-9615-F97E4902EE49}">
      <dgm:prSet/>
      <dgm:spPr/>
      <dgm:t>
        <a:bodyPr/>
        <a:lstStyle/>
        <a:p>
          <a:pPr rtl="0"/>
          <a:r>
            <a:rPr lang="en-US" b="0" i="0" dirty="0"/>
            <a:t>Combined range: 210 km. </a:t>
          </a:r>
          <a:endParaRPr lang="en-US" dirty="0"/>
        </a:p>
      </dgm:t>
    </dgm:pt>
    <dgm:pt modelId="{6664CEA3-991E-446B-B19D-96DAABAC353C}" type="parTrans" cxnId="{C0B4609B-4E23-4AD7-905E-ECBF739CB5D3}">
      <dgm:prSet/>
      <dgm:spPr/>
      <dgm:t>
        <a:bodyPr/>
        <a:lstStyle/>
        <a:p>
          <a:endParaRPr lang="en-US"/>
        </a:p>
      </dgm:t>
    </dgm:pt>
    <dgm:pt modelId="{14711CB2-13D9-4DA3-ADF5-2977E9FB9AB7}" type="sibTrans" cxnId="{C0B4609B-4E23-4AD7-905E-ECBF739CB5D3}">
      <dgm:prSet/>
      <dgm:spPr/>
      <dgm:t>
        <a:bodyPr/>
        <a:lstStyle/>
        <a:p>
          <a:endParaRPr lang="en-US"/>
        </a:p>
      </dgm:t>
    </dgm:pt>
    <dgm:pt modelId="{83E23129-9E4E-4650-B603-B29F828DFAFF}">
      <dgm:prSet/>
      <dgm:spPr/>
      <dgm:t>
        <a:bodyPr/>
        <a:lstStyle/>
        <a:p>
          <a:pPr rtl="0"/>
          <a:r>
            <a:rPr lang="en-US" b="0" i="0" dirty="0"/>
            <a:t>Charge 0-80% AC 7kW - 6 hours </a:t>
          </a:r>
          <a:endParaRPr lang="en-US" dirty="0"/>
        </a:p>
      </dgm:t>
    </dgm:pt>
    <dgm:pt modelId="{15A389A8-5DC7-4C42-9741-45AD505D9E76}" type="parTrans" cxnId="{9356E48A-CED2-4034-9660-9E6591827B41}">
      <dgm:prSet/>
      <dgm:spPr/>
      <dgm:t>
        <a:bodyPr/>
        <a:lstStyle/>
        <a:p>
          <a:endParaRPr lang="en-US"/>
        </a:p>
      </dgm:t>
    </dgm:pt>
    <dgm:pt modelId="{6760B10D-6386-4DF0-926C-70E3389C0527}" type="sibTrans" cxnId="{9356E48A-CED2-4034-9660-9E6591827B41}">
      <dgm:prSet/>
      <dgm:spPr/>
      <dgm:t>
        <a:bodyPr/>
        <a:lstStyle/>
        <a:p>
          <a:endParaRPr lang="en-US"/>
        </a:p>
      </dgm:t>
    </dgm:pt>
    <dgm:pt modelId="{AAFB5823-16B2-4767-B638-D657ED378C08}">
      <dgm:prSet custT="1"/>
      <dgm:spPr/>
      <dgm:t>
        <a:bodyPr/>
        <a:lstStyle/>
        <a:p>
          <a:pPr rtl="0"/>
          <a:r>
            <a:rPr lang="en-US" sz="1000" b="0" i="0" dirty="0"/>
            <a:t>Charge 0-80% DC 40kW  - 60 minutes</a:t>
          </a:r>
          <a:endParaRPr lang="en-US" sz="1000" dirty="0"/>
        </a:p>
      </dgm:t>
    </dgm:pt>
    <dgm:pt modelId="{AE9D6B36-339E-43F9-9A44-08B8B251595D}" type="parTrans" cxnId="{14AF3E35-719A-4B9E-8B75-D55D9CB66DDB}">
      <dgm:prSet/>
      <dgm:spPr/>
      <dgm:t>
        <a:bodyPr/>
        <a:lstStyle/>
        <a:p>
          <a:endParaRPr lang="en-US"/>
        </a:p>
      </dgm:t>
    </dgm:pt>
    <dgm:pt modelId="{123A9169-84A3-4082-8A6F-3BE38A94F3ED}" type="sibTrans" cxnId="{14AF3E35-719A-4B9E-8B75-D55D9CB66DDB}">
      <dgm:prSet/>
      <dgm:spPr/>
      <dgm:t>
        <a:bodyPr/>
        <a:lstStyle/>
        <a:p>
          <a:endParaRPr lang="en-US"/>
        </a:p>
      </dgm:t>
    </dgm:pt>
    <dgm:pt modelId="{67633DF4-7C75-47FE-9D2D-356D5323D64B}">
      <dgm:prSet custT="1"/>
      <dgm:spPr/>
      <dgm:t>
        <a:bodyPr/>
        <a:lstStyle/>
        <a:p>
          <a:pPr rtl="0"/>
          <a:r>
            <a:rPr lang="en-US" sz="1000" b="0" i="0" dirty="0"/>
            <a:t>Dimensions:  L=4560 x W=1755 x H=1858 mm </a:t>
          </a:r>
          <a:endParaRPr lang="en-US" sz="1000" dirty="0"/>
        </a:p>
      </dgm:t>
    </dgm:pt>
    <dgm:pt modelId="{8C9E009C-D3E8-4395-9948-1551DC863EAC}" type="parTrans" cxnId="{36C2AE1F-311D-4CCB-A37E-1C3F2DDD4709}">
      <dgm:prSet/>
      <dgm:spPr/>
      <dgm:t>
        <a:bodyPr/>
        <a:lstStyle/>
        <a:p>
          <a:endParaRPr lang="en-US"/>
        </a:p>
      </dgm:t>
    </dgm:pt>
    <dgm:pt modelId="{F9C692F2-2F88-4C5B-BD71-7B2628279C7C}" type="sibTrans" cxnId="{36C2AE1F-311D-4CCB-A37E-1C3F2DDD4709}">
      <dgm:prSet/>
      <dgm:spPr/>
      <dgm:t>
        <a:bodyPr/>
        <a:lstStyle/>
        <a:p>
          <a:endParaRPr lang="en-US"/>
        </a:p>
      </dgm:t>
    </dgm:pt>
    <dgm:pt modelId="{6C737231-73C3-4F92-9D71-274364DC2F35}">
      <dgm:prSet custT="1"/>
      <dgm:spPr/>
      <dgm:t>
        <a:bodyPr/>
        <a:lstStyle/>
        <a:p>
          <a:pPr rtl="0"/>
          <a:r>
            <a:rPr lang="en-US" sz="1000" b="0" i="0" dirty="0"/>
            <a:t>Axle base: 2750mm </a:t>
          </a:r>
          <a:endParaRPr lang="en-US" sz="1000" dirty="0"/>
        </a:p>
      </dgm:t>
    </dgm:pt>
    <dgm:pt modelId="{7A31CCA4-613C-4CB1-971E-7DCED96622EB}" type="parTrans" cxnId="{4457C40D-700A-45B2-8A2E-A01BC13CA296}">
      <dgm:prSet/>
      <dgm:spPr/>
      <dgm:t>
        <a:bodyPr/>
        <a:lstStyle/>
        <a:p>
          <a:endParaRPr lang="en-US"/>
        </a:p>
      </dgm:t>
    </dgm:pt>
    <dgm:pt modelId="{41B8A870-399A-48A9-9441-6AA37A00A8A7}" type="sibTrans" cxnId="{4457C40D-700A-45B2-8A2E-A01BC13CA296}">
      <dgm:prSet/>
      <dgm:spPr/>
      <dgm:t>
        <a:bodyPr/>
        <a:lstStyle/>
        <a:p>
          <a:endParaRPr lang="en-US"/>
        </a:p>
      </dgm:t>
    </dgm:pt>
    <dgm:pt modelId="{60887D13-4E90-4C42-94D8-6B86ABDDF843}">
      <dgm:prSet custT="1"/>
      <dgm:spPr/>
      <dgm:t>
        <a:bodyPr/>
        <a:lstStyle/>
        <a:p>
          <a:pPr rtl="0"/>
          <a:r>
            <a:rPr lang="en-US" sz="1000" b="0" i="0" dirty="0"/>
            <a:t>Estimated weight kg: 1600 kg </a:t>
          </a:r>
          <a:endParaRPr lang="en-US" sz="1000" dirty="0"/>
        </a:p>
      </dgm:t>
    </dgm:pt>
    <dgm:pt modelId="{4F5C6B1E-8506-44C8-9193-CF1209266C27}" type="parTrans" cxnId="{8D16A5B6-4D47-4555-BBDA-CB0ABCC13747}">
      <dgm:prSet/>
      <dgm:spPr/>
      <dgm:t>
        <a:bodyPr/>
        <a:lstStyle/>
        <a:p>
          <a:endParaRPr lang="en-US"/>
        </a:p>
      </dgm:t>
    </dgm:pt>
    <dgm:pt modelId="{F1901DC0-5116-46F3-9A64-4ACE2C1CFAA4}" type="sibTrans" cxnId="{8D16A5B6-4D47-4555-BBDA-CB0ABCC13747}">
      <dgm:prSet/>
      <dgm:spPr/>
      <dgm:t>
        <a:bodyPr/>
        <a:lstStyle/>
        <a:p>
          <a:endParaRPr lang="en-US"/>
        </a:p>
      </dgm:t>
    </dgm:pt>
    <dgm:pt modelId="{F85DC997-1D99-4DEE-92C9-AB5E6A46360D}">
      <dgm:prSet custT="1"/>
      <dgm:spPr/>
      <dgm:t>
        <a:bodyPr/>
        <a:lstStyle/>
        <a:p>
          <a:pPr rtl="0"/>
          <a:r>
            <a:rPr lang="en-US" sz="1000" b="0" i="0" dirty="0"/>
            <a:t>Space capacity: 2950 .</a:t>
          </a:r>
        </a:p>
      </dgm:t>
    </dgm:pt>
    <dgm:pt modelId="{2E809EC2-3DD5-4DA2-B0F2-AFECD055FC4C}" type="parTrans" cxnId="{130B1A7E-C0F3-4A80-AC16-C9DF6D8EB938}">
      <dgm:prSet/>
      <dgm:spPr/>
      <dgm:t>
        <a:bodyPr/>
        <a:lstStyle/>
        <a:p>
          <a:endParaRPr lang="en-US"/>
        </a:p>
      </dgm:t>
    </dgm:pt>
    <dgm:pt modelId="{D778F24B-9728-41FF-AEF6-A45C62514E6C}" type="sibTrans" cxnId="{130B1A7E-C0F3-4A80-AC16-C9DF6D8EB938}">
      <dgm:prSet/>
      <dgm:spPr/>
      <dgm:t>
        <a:bodyPr/>
        <a:lstStyle/>
        <a:p>
          <a:endParaRPr lang="en-US"/>
        </a:p>
      </dgm:t>
    </dgm:pt>
    <dgm:pt modelId="{C092B920-4CC0-4DC2-BE85-F70D3C0484E8}" type="pres">
      <dgm:prSet presAssocID="{35290C58-4FE4-4D6C-A5E4-6F609E6A15F4}" presName="diagram" presStyleCnt="0">
        <dgm:presLayoutVars>
          <dgm:dir/>
          <dgm:resizeHandles val="exact"/>
        </dgm:presLayoutVars>
      </dgm:prSet>
      <dgm:spPr/>
    </dgm:pt>
    <dgm:pt modelId="{9D88DFD3-2A9F-4AE4-B047-626ECE1B5C73}" type="pres">
      <dgm:prSet presAssocID="{AE7BE7B4-10D5-49C6-834E-478B151033BA}" presName="node" presStyleLbl="node1" presStyleIdx="0" presStyleCnt="9">
        <dgm:presLayoutVars>
          <dgm:bulletEnabled val="1"/>
        </dgm:presLayoutVars>
      </dgm:prSet>
      <dgm:spPr/>
    </dgm:pt>
    <dgm:pt modelId="{59A23BDE-AF55-42C1-941A-3FACEE5535B2}" type="pres">
      <dgm:prSet presAssocID="{1F8F531F-5981-484B-AE9A-D25C62890441}" presName="sibTrans" presStyleCnt="0"/>
      <dgm:spPr/>
    </dgm:pt>
    <dgm:pt modelId="{B0AC199A-9BBC-4A18-BD3C-4A47FB72F663}" type="pres">
      <dgm:prSet presAssocID="{3D52798B-EF25-47EA-BC99-BC5D637536FD}" presName="node" presStyleLbl="node1" presStyleIdx="1" presStyleCnt="9">
        <dgm:presLayoutVars>
          <dgm:bulletEnabled val="1"/>
        </dgm:presLayoutVars>
      </dgm:prSet>
      <dgm:spPr/>
    </dgm:pt>
    <dgm:pt modelId="{F5649959-8A69-4CBF-B476-433F790CC0BD}" type="pres">
      <dgm:prSet presAssocID="{442E4182-85AE-49BC-82CC-C260D5B67E18}" presName="sibTrans" presStyleCnt="0"/>
      <dgm:spPr/>
    </dgm:pt>
    <dgm:pt modelId="{755E78C9-2623-4E3D-80DB-274957A93540}" type="pres">
      <dgm:prSet presAssocID="{B848A0E5-AA2E-4CB0-9615-F97E4902EE49}" presName="node" presStyleLbl="node1" presStyleIdx="2" presStyleCnt="9">
        <dgm:presLayoutVars>
          <dgm:bulletEnabled val="1"/>
        </dgm:presLayoutVars>
      </dgm:prSet>
      <dgm:spPr/>
    </dgm:pt>
    <dgm:pt modelId="{9DBB1519-F3C1-48F6-ABDF-00788AD2C10A}" type="pres">
      <dgm:prSet presAssocID="{14711CB2-13D9-4DA3-ADF5-2977E9FB9AB7}" presName="sibTrans" presStyleCnt="0"/>
      <dgm:spPr/>
    </dgm:pt>
    <dgm:pt modelId="{75B55F51-CF07-4844-BB7D-0788E0502806}" type="pres">
      <dgm:prSet presAssocID="{83E23129-9E4E-4650-B603-B29F828DFAFF}" presName="node" presStyleLbl="node1" presStyleIdx="3" presStyleCnt="9">
        <dgm:presLayoutVars>
          <dgm:bulletEnabled val="1"/>
        </dgm:presLayoutVars>
      </dgm:prSet>
      <dgm:spPr/>
    </dgm:pt>
    <dgm:pt modelId="{BB724054-1202-4AFE-8EB9-7605E682285F}" type="pres">
      <dgm:prSet presAssocID="{6760B10D-6386-4DF0-926C-70E3389C0527}" presName="sibTrans" presStyleCnt="0"/>
      <dgm:spPr/>
    </dgm:pt>
    <dgm:pt modelId="{679D267E-7F8A-4F6D-BF6B-AA778B2A1BFF}" type="pres">
      <dgm:prSet presAssocID="{AAFB5823-16B2-4767-B638-D657ED378C08}" presName="node" presStyleLbl="node1" presStyleIdx="4" presStyleCnt="9">
        <dgm:presLayoutVars>
          <dgm:bulletEnabled val="1"/>
        </dgm:presLayoutVars>
      </dgm:prSet>
      <dgm:spPr/>
    </dgm:pt>
    <dgm:pt modelId="{225D7B1E-1250-447D-B767-CA5B9CD419DE}" type="pres">
      <dgm:prSet presAssocID="{123A9169-84A3-4082-8A6F-3BE38A94F3ED}" presName="sibTrans" presStyleCnt="0"/>
      <dgm:spPr/>
    </dgm:pt>
    <dgm:pt modelId="{F37F51D3-4E9A-45B3-9420-47AEF7041020}" type="pres">
      <dgm:prSet presAssocID="{67633DF4-7C75-47FE-9D2D-356D5323D64B}" presName="node" presStyleLbl="node1" presStyleIdx="5" presStyleCnt="9">
        <dgm:presLayoutVars>
          <dgm:bulletEnabled val="1"/>
        </dgm:presLayoutVars>
      </dgm:prSet>
      <dgm:spPr/>
    </dgm:pt>
    <dgm:pt modelId="{610F64DA-985D-48CF-89C4-5DDB66573DEF}" type="pres">
      <dgm:prSet presAssocID="{F9C692F2-2F88-4C5B-BD71-7B2628279C7C}" presName="sibTrans" presStyleCnt="0"/>
      <dgm:spPr/>
    </dgm:pt>
    <dgm:pt modelId="{94517A63-BA56-4151-9363-EC7E8A936580}" type="pres">
      <dgm:prSet presAssocID="{6C737231-73C3-4F92-9D71-274364DC2F35}" presName="node" presStyleLbl="node1" presStyleIdx="6" presStyleCnt="9">
        <dgm:presLayoutVars>
          <dgm:bulletEnabled val="1"/>
        </dgm:presLayoutVars>
      </dgm:prSet>
      <dgm:spPr/>
    </dgm:pt>
    <dgm:pt modelId="{EF14839B-7182-4761-A7EA-B5E6A93CA81E}" type="pres">
      <dgm:prSet presAssocID="{41B8A870-399A-48A9-9441-6AA37A00A8A7}" presName="sibTrans" presStyleCnt="0"/>
      <dgm:spPr/>
    </dgm:pt>
    <dgm:pt modelId="{CC08FD67-8DCA-4AEF-9AB2-997BBF8BA530}" type="pres">
      <dgm:prSet presAssocID="{60887D13-4E90-4C42-94D8-6B86ABDDF843}" presName="node" presStyleLbl="node1" presStyleIdx="7" presStyleCnt="9">
        <dgm:presLayoutVars>
          <dgm:bulletEnabled val="1"/>
        </dgm:presLayoutVars>
      </dgm:prSet>
      <dgm:spPr/>
    </dgm:pt>
    <dgm:pt modelId="{D2E75B5F-AB8C-46A0-B1BB-146F2408F7F1}" type="pres">
      <dgm:prSet presAssocID="{F1901DC0-5116-46F3-9A64-4ACE2C1CFAA4}" presName="sibTrans" presStyleCnt="0"/>
      <dgm:spPr/>
    </dgm:pt>
    <dgm:pt modelId="{DEB7F0B7-EC34-4EE7-A070-2C6C5292D5CB}" type="pres">
      <dgm:prSet presAssocID="{F85DC997-1D99-4DEE-92C9-AB5E6A46360D}" presName="node" presStyleLbl="node1" presStyleIdx="8" presStyleCnt="9">
        <dgm:presLayoutVars>
          <dgm:bulletEnabled val="1"/>
        </dgm:presLayoutVars>
      </dgm:prSet>
      <dgm:spPr/>
    </dgm:pt>
  </dgm:ptLst>
  <dgm:cxnLst>
    <dgm:cxn modelId="{C6356905-14DD-41DF-ABD1-6D25EABD44A7}" srcId="{35290C58-4FE4-4D6C-A5E4-6F609E6A15F4}" destId="{AE7BE7B4-10D5-49C6-834E-478B151033BA}" srcOrd="0" destOrd="0" parTransId="{7E745EC8-A6E5-420D-8D5D-F97220475FD2}" sibTransId="{1F8F531F-5981-484B-AE9A-D25C62890441}"/>
    <dgm:cxn modelId="{4457C40D-700A-45B2-8A2E-A01BC13CA296}" srcId="{35290C58-4FE4-4D6C-A5E4-6F609E6A15F4}" destId="{6C737231-73C3-4F92-9D71-274364DC2F35}" srcOrd="6" destOrd="0" parTransId="{7A31CCA4-613C-4CB1-971E-7DCED96622EB}" sibTransId="{41B8A870-399A-48A9-9441-6AA37A00A8A7}"/>
    <dgm:cxn modelId="{36C2AE1F-311D-4CCB-A37E-1C3F2DDD4709}" srcId="{35290C58-4FE4-4D6C-A5E4-6F609E6A15F4}" destId="{67633DF4-7C75-47FE-9D2D-356D5323D64B}" srcOrd="5" destOrd="0" parTransId="{8C9E009C-D3E8-4395-9948-1551DC863EAC}" sibTransId="{F9C692F2-2F88-4C5B-BD71-7B2628279C7C}"/>
    <dgm:cxn modelId="{14AF3E35-719A-4B9E-8B75-D55D9CB66DDB}" srcId="{35290C58-4FE4-4D6C-A5E4-6F609E6A15F4}" destId="{AAFB5823-16B2-4767-B638-D657ED378C08}" srcOrd="4" destOrd="0" parTransId="{AE9D6B36-339E-43F9-9A44-08B8B251595D}" sibTransId="{123A9169-84A3-4082-8A6F-3BE38A94F3ED}"/>
    <dgm:cxn modelId="{C93CA235-C79E-4A34-9CE8-87B9CD381F2B}" type="presOf" srcId="{3D52798B-EF25-47EA-BC99-BC5D637536FD}" destId="{B0AC199A-9BBC-4A18-BD3C-4A47FB72F663}" srcOrd="0" destOrd="0" presId="urn:microsoft.com/office/officeart/2005/8/layout/default"/>
    <dgm:cxn modelId="{BCF9AC3F-F31B-4CD0-92D8-64C55ED6B30C}" type="presOf" srcId="{6C737231-73C3-4F92-9D71-274364DC2F35}" destId="{94517A63-BA56-4151-9363-EC7E8A936580}" srcOrd="0" destOrd="0" presId="urn:microsoft.com/office/officeart/2005/8/layout/default"/>
    <dgm:cxn modelId="{BFFC5962-BED4-4546-80B2-E6CCC1AF074A}" type="presOf" srcId="{83E23129-9E4E-4650-B603-B29F828DFAFF}" destId="{75B55F51-CF07-4844-BB7D-0788E0502806}" srcOrd="0" destOrd="0" presId="urn:microsoft.com/office/officeart/2005/8/layout/default"/>
    <dgm:cxn modelId="{E1853D54-B307-4301-A33C-C77FC81CA1CA}" type="presOf" srcId="{B848A0E5-AA2E-4CB0-9615-F97E4902EE49}" destId="{755E78C9-2623-4E3D-80DB-274957A93540}" srcOrd="0" destOrd="0" presId="urn:microsoft.com/office/officeart/2005/8/layout/default"/>
    <dgm:cxn modelId="{06FF1B56-A42F-4360-828C-6AEC57ED46CC}" type="presOf" srcId="{60887D13-4E90-4C42-94D8-6B86ABDDF843}" destId="{CC08FD67-8DCA-4AEF-9AB2-997BBF8BA530}" srcOrd="0" destOrd="0" presId="urn:microsoft.com/office/officeart/2005/8/layout/default"/>
    <dgm:cxn modelId="{2D9A8379-8661-432F-BCEA-342F1622C354}" type="presOf" srcId="{F85DC997-1D99-4DEE-92C9-AB5E6A46360D}" destId="{DEB7F0B7-EC34-4EE7-A070-2C6C5292D5CB}" srcOrd="0" destOrd="0" presId="urn:microsoft.com/office/officeart/2005/8/layout/default"/>
    <dgm:cxn modelId="{130B1A7E-C0F3-4A80-AC16-C9DF6D8EB938}" srcId="{35290C58-4FE4-4D6C-A5E4-6F609E6A15F4}" destId="{F85DC997-1D99-4DEE-92C9-AB5E6A46360D}" srcOrd="8" destOrd="0" parTransId="{2E809EC2-3DD5-4DA2-B0F2-AFECD055FC4C}" sibTransId="{D778F24B-9728-41FF-AEF6-A45C62514E6C}"/>
    <dgm:cxn modelId="{9356E48A-CED2-4034-9660-9E6591827B41}" srcId="{35290C58-4FE4-4D6C-A5E4-6F609E6A15F4}" destId="{83E23129-9E4E-4650-B603-B29F828DFAFF}" srcOrd="3" destOrd="0" parTransId="{15A389A8-5DC7-4C42-9741-45AD505D9E76}" sibTransId="{6760B10D-6386-4DF0-926C-70E3389C0527}"/>
    <dgm:cxn modelId="{C0B4609B-4E23-4AD7-905E-ECBF739CB5D3}" srcId="{35290C58-4FE4-4D6C-A5E4-6F609E6A15F4}" destId="{B848A0E5-AA2E-4CB0-9615-F97E4902EE49}" srcOrd="2" destOrd="0" parTransId="{6664CEA3-991E-446B-B19D-96DAABAC353C}" sibTransId="{14711CB2-13D9-4DA3-ADF5-2977E9FB9AB7}"/>
    <dgm:cxn modelId="{D4AB01A2-976B-4C49-88D2-18D1FA803291}" type="presOf" srcId="{AAFB5823-16B2-4767-B638-D657ED378C08}" destId="{679D267E-7F8A-4F6D-BF6B-AA778B2A1BFF}" srcOrd="0" destOrd="0" presId="urn:microsoft.com/office/officeart/2005/8/layout/default"/>
    <dgm:cxn modelId="{8D16A5B6-4D47-4555-BBDA-CB0ABCC13747}" srcId="{35290C58-4FE4-4D6C-A5E4-6F609E6A15F4}" destId="{60887D13-4E90-4C42-94D8-6B86ABDDF843}" srcOrd="7" destOrd="0" parTransId="{4F5C6B1E-8506-44C8-9193-CF1209266C27}" sibTransId="{F1901DC0-5116-46F3-9A64-4ACE2C1CFAA4}"/>
    <dgm:cxn modelId="{1C9241D1-4940-4DF1-AC0E-A7F98621EF46}" type="presOf" srcId="{67633DF4-7C75-47FE-9D2D-356D5323D64B}" destId="{F37F51D3-4E9A-45B3-9420-47AEF7041020}" srcOrd="0" destOrd="0" presId="urn:microsoft.com/office/officeart/2005/8/layout/default"/>
    <dgm:cxn modelId="{851FB7D7-5A4A-4FCC-9647-85B39CCABD5F}" type="presOf" srcId="{35290C58-4FE4-4D6C-A5E4-6F609E6A15F4}" destId="{C092B920-4CC0-4DC2-BE85-F70D3C0484E8}" srcOrd="0" destOrd="0" presId="urn:microsoft.com/office/officeart/2005/8/layout/default"/>
    <dgm:cxn modelId="{32E3C3F4-949D-45CE-8D68-51EF3771FDD2}" type="presOf" srcId="{AE7BE7B4-10D5-49C6-834E-478B151033BA}" destId="{9D88DFD3-2A9F-4AE4-B047-626ECE1B5C73}" srcOrd="0" destOrd="0" presId="urn:microsoft.com/office/officeart/2005/8/layout/default"/>
    <dgm:cxn modelId="{997A87FE-26FA-49DE-8D74-D4E841AC15C5}" srcId="{35290C58-4FE4-4D6C-A5E4-6F609E6A15F4}" destId="{3D52798B-EF25-47EA-BC99-BC5D637536FD}" srcOrd="1" destOrd="0" parTransId="{14A4AF63-F101-4084-BA07-D9B089DF33E9}" sibTransId="{442E4182-85AE-49BC-82CC-C260D5B67E18}"/>
    <dgm:cxn modelId="{9DF86292-2DD2-46A3-B907-349BBD08B95D}" type="presParOf" srcId="{C092B920-4CC0-4DC2-BE85-F70D3C0484E8}" destId="{9D88DFD3-2A9F-4AE4-B047-626ECE1B5C73}" srcOrd="0" destOrd="0" presId="urn:microsoft.com/office/officeart/2005/8/layout/default"/>
    <dgm:cxn modelId="{FB8E0E1A-BC05-4BAD-8D87-4BB059949E64}" type="presParOf" srcId="{C092B920-4CC0-4DC2-BE85-F70D3C0484E8}" destId="{59A23BDE-AF55-42C1-941A-3FACEE5535B2}" srcOrd="1" destOrd="0" presId="urn:microsoft.com/office/officeart/2005/8/layout/default"/>
    <dgm:cxn modelId="{A3C47DAB-F97E-404E-8CA9-94D7F5972AEA}" type="presParOf" srcId="{C092B920-4CC0-4DC2-BE85-F70D3C0484E8}" destId="{B0AC199A-9BBC-4A18-BD3C-4A47FB72F663}" srcOrd="2" destOrd="0" presId="urn:microsoft.com/office/officeart/2005/8/layout/default"/>
    <dgm:cxn modelId="{CFC72368-E4F9-456A-A4D4-10A6BE8B5C3E}" type="presParOf" srcId="{C092B920-4CC0-4DC2-BE85-F70D3C0484E8}" destId="{F5649959-8A69-4CBF-B476-433F790CC0BD}" srcOrd="3" destOrd="0" presId="urn:microsoft.com/office/officeart/2005/8/layout/default"/>
    <dgm:cxn modelId="{3F940AEC-B264-4233-AAD5-74BCFAE59AFB}" type="presParOf" srcId="{C092B920-4CC0-4DC2-BE85-F70D3C0484E8}" destId="{755E78C9-2623-4E3D-80DB-274957A93540}" srcOrd="4" destOrd="0" presId="urn:microsoft.com/office/officeart/2005/8/layout/default"/>
    <dgm:cxn modelId="{442A3222-4102-44C1-B689-42C081862C5B}" type="presParOf" srcId="{C092B920-4CC0-4DC2-BE85-F70D3C0484E8}" destId="{9DBB1519-F3C1-48F6-ABDF-00788AD2C10A}" srcOrd="5" destOrd="0" presId="urn:microsoft.com/office/officeart/2005/8/layout/default"/>
    <dgm:cxn modelId="{07F862F5-4BFD-4BDF-B41B-FDEF6FF56547}" type="presParOf" srcId="{C092B920-4CC0-4DC2-BE85-F70D3C0484E8}" destId="{75B55F51-CF07-4844-BB7D-0788E0502806}" srcOrd="6" destOrd="0" presId="urn:microsoft.com/office/officeart/2005/8/layout/default"/>
    <dgm:cxn modelId="{D7C9D732-413D-4776-B14E-A1D04E19AE9F}" type="presParOf" srcId="{C092B920-4CC0-4DC2-BE85-F70D3C0484E8}" destId="{BB724054-1202-4AFE-8EB9-7605E682285F}" srcOrd="7" destOrd="0" presId="urn:microsoft.com/office/officeart/2005/8/layout/default"/>
    <dgm:cxn modelId="{A434FFA2-E004-4508-A770-7526236E4F9B}" type="presParOf" srcId="{C092B920-4CC0-4DC2-BE85-F70D3C0484E8}" destId="{679D267E-7F8A-4F6D-BF6B-AA778B2A1BFF}" srcOrd="8" destOrd="0" presId="urn:microsoft.com/office/officeart/2005/8/layout/default"/>
    <dgm:cxn modelId="{2A83ADD7-D179-4530-85A5-A877F919819B}" type="presParOf" srcId="{C092B920-4CC0-4DC2-BE85-F70D3C0484E8}" destId="{225D7B1E-1250-447D-B767-CA5B9CD419DE}" srcOrd="9" destOrd="0" presId="urn:microsoft.com/office/officeart/2005/8/layout/default"/>
    <dgm:cxn modelId="{7677F124-9EDA-49E9-91A0-39186DE9A697}" type="presParOf" srcId="{C092B920-4CC0-4DC2-BE85-F70D3C0484E8}" destId="{F37F51D3-4E9A-45B3-9420-47AEF7041020}" srcOrd="10" destOrd="0" presId="urn:microsoft.com/office/officeart/2005/8/layout/default"/>
    <dgm:cxn modelId="{81AC2DE2-31EA-4C1E-AFC8-A50DBFCFF7DA}" type="presParOf" srcId="{C092B920-4CC0-4DC2-BE85-F70D3C0484E8}" destId="{610F64DA-985D-48CF-89C4-5DDB66573DEF}" srcOrd="11" destOrd="0" presId="urn:microsoft.com/office/officeart/2005/8/layout/default"/>
    <dgm:cxn modelId="{904D7D9D-CD92-41FF-B9CD-20201A15130A}" type="presParOf" srcId="{C092B920-4CC0-4DC2-BE85-F70D3C0484E8}" destId="{94517A63-BA56-4151-9363-EC7E8A936580}" srcOrd="12" destOrd="0" presId="urn:microsoft.com/office/officeart/2005/8/layout/default"/>
    <dgm:cxn modelId="{1DA768A6-8D28-4F71-BCD3-FDF6E0E64D2D}" type="presParOf" srcId="{C092B920-4CC0-4DC2-BE85-F70D3C0484E8}" destId="{EF14839B-7182-4761-A7EA-B5E6A93CA81E}" srcOrd="13" destOrd="0" presId="urn:microsoft.com/office/officeart/2005/8/layout/default"/>
    <dgm:cxn modelId="{2D259CB4-382C-45D2-8BC4-BB191F8C15B8}" type="presParOf" srcId="{C092B920-4CC0-4DC2-BE85-F70D3C0484E8}" destId="{CC08FD67-8DCA-4AEF-9AB2-997BBF8BA530}" srcOrd="14" destOrd="0" presId="urn:microsoft.com/office/officeart/2005/8/layout/default"/>
    <dgm:cxn modelId="{31C33F95-1CF3-4580-9C1A-250E61E7358D}" type="presParOf" srcId="{C092B920-4CC0-4DC2-BE85-F70D3C0484E8}" destId="{D2E75B5F-AB8C-46A0-B1BB-146F2408F7F1}" srcOrd="15" destOrd="0" presId="urn:microsoft.com/office/officeart/2005/8/layout/default"/>
    <dgm:cxn modelId="{49B7F1D8-9596-4F64-AC5D-462E9CF6AF7F}" type="presParOf" srcId="{C092B920-4CC0-4DC2-BE85-F70D3C0484E8}" destId="{DEB7F0B7-EC34-4EE7-A070-2C6C5292D5CB}" srcOrd="16" destOrd="0" presId="urn:microsoft.com/office/officeart/2005/8/layout/defaul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72A9B8-52BE-41BD-86DD-5F7ABDBF6A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53D4D3C-AB75-43DA-B47A-BBF7FC8004C1}">
      <dgm:prSet/>
      <dgm:spPr/>
      <dgm:t>
        <a:bodyPr/>
        <a:lstStyle/>
        <a:p>
          <a:pPr algn="ctr" rtl="0"/>
          <a:r>
            <a:rPr lang="en-US" b="1" i="0" u="sng" dirty="0"/>
            <a:t>BATTERY</a:t>
          </a:r>
        </a:p>
      </dgm:t>
    </dgm:pt>
    <dgm:pt modelId="{94A5B2C4-9C64-4E59-8301-BFA41F3AEA47}" type="parTrans" cxnId="{247386EE-1E33-4DB2-A5C1-C9D3B8456CE8}">
      <dgm:prSet/>
      <dgm:spPr/>
      <dgm:t>
        <a:bodyPr/>
        <a:lstStyle/>
        <a:p>
          <a:endParaRPr lang="en-US"/>
        </a:p>
      </dgm:t>
    </dgm:pt>
    <dgm:pt modelId="{4762C9AC-35A7-4ED5-9AD4-B0582FFF889D}" type="sibTrans" cxnId="{247386EE-1E33-4DB2-A5C1-C9D3B8456CE8}">
      <dgm:prSet/>
      <dgm:spPr/>
      <dgm:t>
        <a:bodyPr/>
        <a:lstStyle/>
        <a:p>
          <a:endParaRPr lang="en-US"/>
        </a:p>
      </dgm:t>
    </dgm:pt>
    <dgm:pt modelId="{75EBCA52-874E-48C4-AFA2-A488642DA257}" type="pres">
      <dgm:prSet presAssocID="{3672A9B8-52BE-41BD-86DD-5F7ABDBF6AAF}" presName="linear" presStyleCnt="0">
        <dgm:presLayoutVars>
          <dgm:animLvl val="lvl"/>
          <dgm:resizeHandles val="exact"/>
        </dgm:presLayoutVars>
      </dgm:prSet>
      <dgm:spPr/>
    </dgm:pt>
    <dgm:pt modelId="{FB3C6F48-8A48-49D4-8869-22D27D594864}" type="pres">
      <dgm:prSet presAssocID="{A53D4D3C-AB75-43DA-B47A-BBF7FC8004C1}" presName="parentText" presStyleLbl="node1" presStyleIdx="0" presStyleCnt="1">
        <dgm:presLayoutVars>
          <dgm:chMax val="0"/>
          <dgm:bulletEnabled val="1"/>
        </dgm:presLayoutVars>
      </dgm:prSet>
      <dgm:spPr/>
    </dgm:pt>
  </dgm:ptLst>
  <dgm:cxnLst>
    <dgm:cxn modelId="{9013AA24-17CD-4E6D-AEC8-5B27B240B099}" type="presOf" srcId="{A53D4D3C-AB75-43DA-B47A-BBF7FC8004C1}" destId="{FB3C6F48-8A48-49D4-8869-22D27D594864}" srcOrd="0" destOrd="0" presId="urn:microsoft.com/office/officeart/2005/8/layout/vList2"/>
    <dgm:cxn modelId="{82397AD5-40C2-4D40-8C8F-E561A7FF58FE}" type="presOf" srcId="{3672A9B8-52BE-41BD-86DD-5F7ABDBF6AAF}" destId="{75EBCA52-874E-48C4-AFA2-A488642DA257}" srcOrd="0" destOrd="0" presId="urn:microsoft.com/office/officeart/2005/8/layout/vList2"/>
    <dgm:cxn modelId="{247386EE-1E33-4DB2-A5C1-C9D3B8456CE8}" srcId="{3672A9B8-52BE-41BD-86DD-5F7ABDBF6AAF}" destId="{A53D4D3C-AB75-43DA-B47A-BBF7FC8004C1}" srcOrd="0" destOrd="0" parTransId="{94A5B2C4-9C64-4E59-8301-BFA41F3AEA47}" sibTransId="{4762C9AC-35A7-4ED5-9AD4-B0582FFF889D}"/>
    <dgm:cxn modelId="{F5968D59-3865-4FAC-9497-2DCFDA7302A2}" type="presParOf" srcId="{75EBCA52-874E-48C4-AFA2-A488642DA257}" destId="{FB3C6F48-8A48-49D4-8869-22D27D594864}"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8F1723-6FDF-40CD-95C2-6246589BFD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A0BB5AF-7868-4AF4-8EA5-43291D1E0711}">
      <dgm:prSet/>
      <dgm:spPr/>
      <dgm:t>
        <a:bodyPr/>
        <a:lstStyle/>
        <a:p>
          <a:pPr algn="ctr" rtl="0"/>
          <a:r>
            <a:rPr lang="en-US" b="1" i="0" u="sng" dirty="0"/>
            <a:t>POWER TRAIN CONFIGURATION </a:t>
          </a:r>
        </a:p>
      </dgm:t>
    </dgm:pt>
    <dgm:pt modelId="{ECC289FD-37E3-4710-9131-8EA043BD5BC7}" type="parTrans" cxnId="{246FE69C-A72C-464E-8830-4D18FA44D8D3}">
      <dgm:prSet/>
      <dgm:spPr/>
      <dgm:t>
        <a:bodyPr/>
        <a:lstStyle/>
        <a:p>
          <a:pPr algn="ctr"/>
          <a:endParaRPr lang="en-US"/>
        </a:p>
      </dgm:t>
    </dgm:pt>
    <dgm:pt modelId="{1C47BCA7-3400-4820-8596-6459EDDE1BB4}" type="sibTrans" cxnId="{246FE69C-A72C-464E-8830-4D18FA44D8D3}">
      <dgm:prSet/>
      <dgm:spPr/>
      <dgm:t>
        <a:bodyPr/>
        <a:lstStyle/>
        <a:p>
          <a:pPr algn="ctr"/>
          <a:endParaRPr lang="en-US"/>
        </a:p>
      </dgm:t>
    </dgm:pt>
    <dgm:pt modelId="{1E1AA87D-7402-42A9-98CE-05AB36E84665}" type="pres">
      <dgm:prSet presAssocID="{B98F1723-6FDF-40CD-95C2-6246589BFDF8}" presName="linear" presStyleCnt="0">
        <dgm:presLayoutVars>
          <dgm:animLvl val="lvl"/>
          <dgm:resizeHandles val="exact"/>
        </dgm:presLayoutVars>
      </dgm:prSet>
      <dgm:spPr/>
    </dgm:pt>
    <dgm:pt modelId="{9666F654-C48F-4DB5-A16A-C93711358C1A}" type="pres">
      <dgm:prSet presAssocID="{0A0BB5AF-7868-4AF4-8EA5-43291D1E0711}" presName="parentText" presStyleLbl="node1" presStyleIdx="0" presStyleCnt="1">
        <dgm:presLayoutVars>
          <dgm:chMax val="0"/>
          <dgm:bulletEnabled val="1"/>
        </dgm:presLayoutVars>
      </dgm:prSet>
      <dgm:spPr/>
    </dgm:pt>
  </dgm:ptLst>
  <dgm:cxnLst>
    <dgm:cxn modelId="{A1BEAC5A-A8E8-4C77-85AA-040BF7269A45}" type="presOf" srcId="{0A0BB5AF-7868-4AF4-8EA5-43291D1E0711}" destId="{9666F654-C48F-4DB5-A16A-C93711358C1A}" srcOrd="0" destOrd="0" presId="urn:microsoft.com/office/officeart/2005/8/layout/vList2"/>
    <dgm:cxn modelId="{246FE69C-A72C-464E-8830-4D18FA44D8D3}" srcId="{B98F1723-6FDF-40CD-95C2-6246589BFDF8}" destId="{0A0BB5AF-7868-4AF4-8EA5-43291D1E0711}" srcOrd="0" destOrd="0" parTransId="{ECC289FD-37E3-4710-9131-8EA043BD5BC7}" sibTransId="{1C47BCA7-3400-4820-8596-6459EDDE1BB4}"/>
    <dgm:cxn modelId="{E737D6E8-1440-41F4-BECC-BB17C9D9B6F5}" type="presOf" srcId="{B98F1723-6FDF-40CD-95C2-6246589BFDF8}" destId="{1E1AA87D-7402-42A9-98CE-05AB36E84665}" srcOrd="0" destOrd="0" presId="urn:microsoft.com/office/officeart/2005/8/layout/vList2"/>
    <dgm:cxn modelId="{BB0BE29D-D8B3-4509-AFC1-42A665CC2807}" type="presParOf" srcId="{1E1AA87D-7402-42A9-98CE-05AB36E84665}" destId="{9666F654-C48F-4DB5-A16A-C93711358C1A}"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0A294-ECC6-4ED0-A856-49E2B87808DD}">
      <dsp:nvSpPr>
        <dsp:cNvPr id="0" name=""/>
        <dsp:cNvSpPr/>
      </dsp:nvSpPr>
      <dsp:spPr>
        <a:xfrm>
          <a:off x="0" y="41"/>
          <a:ext cx="8093890" cy="3670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NEW PRODUCT LAUNCH</a:t>
          </a:r>
        </a:p>
      </dsp:txBody>
      <dsp:txXfrm>
        <a:off x="17920" y="17961"/>
        <a:ext cx="8058050" cy="3312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CC99A-86C4-4E5A-AD7B-4F05D1A3A675}">
      <dsp:nvSpPr>
        <dsp:cNvPr id="0" name=""/>
        <dsp:cNvSpPr/>
      </dsp:nvSpPr>
      <dsp:spPr>
        <a:xfrm>
          <a:off x="0" y="1788"/>
          <a:ext cx="3667125" cy="30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i="0" u="sng" kern="1200" dirty="0"/>
            <a:t>DIMENSIONS</a:t>
          </a:r>
          <a:endParaRPr lang="en-US" sz="1300" kern="1200" dirty="0"/>
        </a:p>
      </dsp:txBody>
      <dsp:txXfrm>
        <a:off x="14850" y="16638"/>
        <a:ext cx="3637425" cy="274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3CC7-B8AC-44F4-ACD2-BBAD6A4EE962}">
      <dsp:nvSpPr>
        <dsp:cNvPr id="0" name=""/>
        <dsp:cNvSpPr/>
      </dsp:nvSpPr>
      <dsp:spPr>
        <a:xfrm>
          <a:off x="0" y="7982"/>
          <a:ext cx="3676650" cy="280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i="0" u="sng" kern="1200" dirty="0"/>
            <a:t>HIGHLIGHT</a:t>
          </a:r>
        </a:p>
      </dsp:txBody>
      <dsp:txXfrm>
        <a:off x="13707" y="21689"/>
        <a:ext cx="3649236" cy="2533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B489F-8033-4A7E-BD79-3EF7AC727BBF}">
      <dsp:nvSpPr>
        <dsp:cNvPr id="0" name=""/>
        <dsp:cNvSpPr/>
      </dsp:nvSpPr>
      <dsp:spPr>
        <a:xfrm>
          <a:off x="1382333" y="687"/>
          <a:ext cx="5022409" cy="301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rtl="0">
            <a:lnSpc>
              <a:spcPct val="90000"/>
            </a:lnSpc>
            <a:spcBef>
              <a:spcPct val="0"/>
            </a:spcBef>
            <a:spcAft>
              <a:spcPct val="35000"/>
            </a:spcAft>
            <a:buNone/>
          </a:pPr>
          <a:r>
            <a:rPr lang="en-US" sz="6200" b="0" i="0" kern="1200" dirty="0"/>
            <a:t>THE 5 C FRAMEWORK</a:t>
          </a:r>
        </a:p>
      </dsp:txBody>
      <dsp:txXfrm>
        <a:off x="1382333" y="687"/>
        <a:ext cx="5022409" cy="30134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A86C9-82D3-40D9-94FE-A216B3A3D8C0}">
      <dsp:nvSpPr>
        <dsp:cNvPr id="0" name=""/>
        <dsp:cNvSpPr/>
      </dsp:nvSpPr>
      <dsp:spPr>
        <a:xfrm>
          <a:off x="2192488" y="419"/>
          <a:ext cx="3856579" cy="428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1" u="sng" kern="1200" dirty="0"/>
            <a:t>COMPANY</a:t>
          </a:r>
          <a:endParaRPr lang="en-US" sz="2400" kern="1200" dirty="0"/>
        </a:p>
      </dsp:txBody>
      <dsp:txXfrm>
        <a:off x="2192488" y="419"/>
        <a:ext cx="3856579" cy="4285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D513D-A8F7-46DD-9D7A-9C170D1C79A7}">
      <dsp:nvSpPr>
        <dsp:cNvPr id="0" name=""/>
        <dsp:cNvSpPr/>
      </dsp:nvSpPr>
      <dsp:spPr>
        <a:xfrm>
          <a:off x="0" y="242952"/>
          <a:ext cx="8229600"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i="0" kern="1200" baseline="0" dirty="0"/>
            <a:t>EBRO is a Spanish OEM that is empowered by a Catalan holding group specialized in engineering services present in automotive, aerospace, chemical, and other industrial sectors.</a:t>
          </a:r>
          <a:endParaRPr lang="en-US" sz="2100" kern="1200" dirty="0"/>
        </a:p>
      </dsp:txBody>
      <dsp:txXfrm>
        <a:off x="53973" y="296925"/>
        <a:ext cx="8121654" cy="997703"/>
      </dsp:txXfrm>
    </dsp:sp>
    <dsp:sp modelId="{1EEC7A3A-640D-4914-89B4-BE53B79DAE6A}">
      <dsp:nvSpPr>
        <dsp:cNvPr id="0" name=""/>
        <dsp:cNvSpPr/>
      </dsp:nvSpPr>
      <dsp:spPr>
        <a:xfrm>
          <a:off x="0" y="1657360"/>
          <a:ext cx="8229600"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IN" sz="2100" b="0" i="0" kern="1200" dirty="0"/>
            <a:t>Its mission to </a:t>
          </a:r>
          <a:r>
            <a:rPr lang="en-US" sz="2100" b="0" i="0" kern="1200" dirty="0"/>
            <a:t>Optimize and speed up the integration of electric mobility into day-to-day life, is all set to compete in the EV segment of Vans in the European market </a:t>
          </a:r>
          <a:r>
            <a:rPr lang="en-IN" sz="2100" b="0" i="0" kern="1200" dirty="0"/>
            <a:t>(Spain, France, Germany, Italy, and the UK) with its E-Van, EBRO LCV.</a:t>
          </a:r>
          <a:endParaRPr lang="en-US" sz="2100" b="0" i="0" kern="1200" baseline="0" dirty="0"/>
        </a:p>
      </dsp:txBody>
      <dsp:txXfrm>
        <a:off x="53973" y="1711333"/>
        <a:ext cx="8121654" cy="9977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C5BB0-F827-4E2E-9552-3C2C1AB10D31}">
      <dsp:nvSpPr>
        <dsp:cNvPr id="0" name=""/>
        <dsp:cNvSpPr/>
      </dsp:nvSpPr>
      <dsp:spPr>
        <a:xfrm>
          <a:off x="0" y="2"/>
          <a:ext cx="8376354"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i="0" u="none" kern="1200" dirty="0"/>
            <a:t>EBRO BELIEVES IN A SUSTAINABLE APPROACH AND IS COMMITTED TO 100% ELECTRIC MOBILITY</a:t>
          </a:r>
          <a:endParaRPr lang="en-US" sz="1500" b="0" i="0" u="none" kern="1200" dirty="0"/>
        </a:p>
      </dsp:txBody>
      <dsp:txXfrm>
        <a:off x="17134" y="17136"/>
        <a:ext cx="8342086" cy="3167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CFF74-24FA-488A-9FD9-4D566F0E5214}">
      <dsp:nvSpPr>
        <dsp:cNvPr id="0" name=""/>
        <dsp:cNvSpPr/>
      </dsp:nvSpPr>
      <dsp:spPr>
        <a:xfrm>
          <a:off x="0" y="0"/>
          <a:ext cx="2748598" cy="2976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A4BDCC-7034-4752-9CD9-211EE70A492C}">
      <dsp:nvSpPr>
        <dsp:cNvPr id="0" name=""/>
        <dsp:cNvSpPr/>
      </dsp:nvSpPr>
      <dsp:spPr>
        <a:xfrm>
          <a:off x="1123819" y="320562"/>
          <a:ext cx="1786588" cy="10582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i="1" u="sng" kern="1200" dirty="0"/>
            <a:t>VALUES</a:t>
          </a:r>
          <a:endParaRPr lang="en-US" sz="1300" kern="1200" dirty="0"/>
        </a:p>
      </dsp:txBody>
      <dsp:txXfrm>
        <a:off x="1175476" y="372219"/>
        <a:ext cx="1683274" cy="954893"/>
      </dsp:txXfrm>
    </dsp:sp>
    <dsp:sp modelId="{2CFE4376-DF77-4F5F-9303-77022C7EB442}">
      <dsp:nvSpPr>
        <dsp:cNvPr id="0" name=""/>
        <dsp:cNvSpPr/>
      </dsp:nvSpPr>
      <dsp:spPr>
        <a:xfrm>
          <a:off x="1099950" y="1488467"/>
          <a:ext cx="1786588" cy="10582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i="0" kern="1200" dirty="0"/>
            <a:t>Technological innovation, communication, environmental responsibility, racing adventure, and authenticity.</a:t>
          </a:r>
        </a:p>
      </dsp:txBody>
      <dsp:txXfrm>
        <a:off x="1151607" y="1540124"/>
        <a:ext cx="1683274" cy="9548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E1F11-A1C7-4165-B83A-D75F0F969FDD}">
      <dsp:nvSpPr>
        <dsp:cNvPr id="0" name=""/>
        <dsp:cNvSpPr/>
      </dsp:nvSpPr>
      <dsp:spPr>
        <a:xfrm>
          <a:off x="0" y="0"/>
          <a:ext cx="2552271" cy="2976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A7B4B-8731-40CF-ACC8-25618643F730}">
      <dsp:nvSpPr>
        <dsp:cNvPr id="0" name=""/>
        <dsp:cNvSpPr/>
      </dsp:nvSpPr>
      <dsp:spPr>
        <a:xfrm>
          <a:off x="1050365" y="331850"/>
          <a:ext cx="1658976" cy="10582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i="1" u="sng" kern="1200" dirty="0"/>
            <a:t>MISSION </a:t>
          </a:r>
          <a:endParaRPr lang="en-US" sz="1300" kern="1200" dirty="0"/>
        </a:p>
      </dsp:txBody>
      <dsp:txXfrm>
        <a:off x="1102022" y="383507"/>
        <a:ext cx="1555662" cy="954893"/>
      </dsp:txXfrm>
    </dsp:sp>
    <dsp:sp modelId="{3FF7E503-7777-4AE3-8C69-13930F9256B3}">
      <dsp:nvSpPr>
        <dsp:cNvPr id="0" name=""/>
        <dsp:cNvSpPr/>
      </dsp:nvSpPr>
      <dsp:spPr>
        <a:xfrm>
          <a:off x="1016008" y="1499755"/>
          <a:ext cx="1658976" cy="10582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i="0" kern="1200" dirty="0"/>
            <a:t>Optimize and speed up the integration of electric mobility into day-to-day life.</a:t>
          </a:r>
        </a:p>
      </dsp:txBody>
      <dsp:txXfrm>
        <a:off x="1067665" y="1551412"/>
        <a:ext cx="1555662" cy="9548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46331-92D6-4265-854F-21C7A98588EE}">
      <dsp:nvSpPr>
        <dsp:cNvPr id="0" name=""/>
        <dsp:cNvSpPr/>
      </dsp:nvSpPr>
      <dsp:spPr>
        <a:xfrm>
          <a:off x="0" y="0"/>
          <a:ext cx="2679883" cy="2976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B498F-D4EC-4F96-BA9C-70F6BAE771B4}">
      <dsp:nvSpPr>
        <dsp:cNvPr id="0" name=""/>
        <dsp:cNvSpPr/>
      </dsp:nvSpPr>
      <dsp:spPr>
        <a:xfrm>
          <a:off x="1122549" y="309022"/>
          <a:ext cx="1741924" cy="10582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i="1" u="sng" kern="1200" dirty="0"/>
            <a:t>VISION</a:t>
          </a:r>
          <a:endParaRPr lang="en-US" sz="1300" kern="1200" dirty="0"/>
        </a:p>
      </dsp:txBody>
      <dsp:txXfrm>
        <a:off x="1174206" y="360679"/>
        <a:ext cx="1638610" cy="954893"/>
      </dsp:txXfrm>
    </dsp:sp>
    <dsp:sp modelId="{FA271825-294B-4C77-8B9A-ED9F8873FD24}">
      <dsp:nvSpPr>
        <dsp:cNvPr id="0" name=""/>
        <dsp:cNvSpPr/>
      </dsp:nvSpPr>
      <dsp:spPr>
        <a:xfrm>
          <a:off x="1122549" y="1499253"/>
          <a:ext cx="1741924" cy="10582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i="0" kern="1200" dirty="0"/>
            <a:t>Make electric mobility accessible, valuable and safe for everyone with the help of emerging technologies and racing experience.</a:t>
          </a:r>
        </a:p>
      </dsp:txBody>
      <dsp:txXfrm>
        <a:off x="1174206" y="1550910"/>
        <a:ext cx="1638610" cy="9548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7270-DC78-4CA6-B548-0A1B7C824F5F}">
      <dsp:nvSpPr>
        <dsp:cNvPr id="0" name=""/>
        <dsp:cNvSpPr/>
      </dsp:nvSpPr>
      <dsp:spPr>
        <a:xfrm>
          <a:off x="126336" y="59"/>
          <a:ext cx="3667592" cy="3486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just" defTabSz="666750" rtl="0">
            <a:lnSpc>
              <a:spcPct val="90000"/>
            </a:lnSpc>
            <a:spcBef>
              <a:spcPct val="0"/>
            </a:spcBef>
            <a:spcAft>
              <a:spcPct val="35000"/>
            </a:spcAft>
            <a:buNone/>
          </a:pPr>
          <a:r>
            <a:rPr lang="en-US" sz="1500" b="1" kern="1200" dirty="0"/>
            <a:t>EBRO E-Van is an electric vehicle. It has a Wide range of customers as van and passenger vehicle (taxi) with an Excellent ratio between footprint and load volume. The vehicle is narrower than the existing competitors in the market (1.75m) making it ideal for urban transport (last mile). It has a capacity for two Euro pallets despite its small size. It has a great accessibility thanks to its two side doors . Besides all this it has Excellent ergonomics as a passenger vehicle. Extensive customization is possible in this vehicle. Above all it has a very competitive in price compared to its European competitors pool of the former </a:t>
          </a:r>
          <a:r>
            <a:rPr lang="en-US" sz="1500" b="1" kern="1200" dirty="0" err="1"/>
            <a:t>Zona</a:t>
          </a:r>
          <a:r>
            <a:rPr lang="en-US" sz="1500" b="1" kern="1200" dirty="0"/>
            <a:t> Franca plant.</a:t>
          </a:r>
          <a:endParaRPr lang="en-US" sz="1500" kern="1200" dirty="0"/>
        </a:p>
      </dsp:txBody>
      <dsp:txXfrm>
        <a:off x="126336" y="59"/>
        <a:ext cx="3667592" cy="34860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D697-599A-49B6-890C-AB2BBEDA0D38}">
      <dsp:nvSpPr>
        <dsp:cNvPr id="0" name=""/>
        <dsp:cNvSpPr/>
      </dsp:nvSpPr>
      <dsp:spPr>
        <a:xfrm>
          <a:off x="0" y="8839"/>
          <a:ext cx="8229600" cy="30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u="sng" kern="1200" dirty="0"/>
            <a:t>BRIEF HISTORY</a:t>
          </a:r>
          <a:endParaRPr lang="en-US" sz="1300" kern="1200" dirty="0"/>
        </a:p>
      </dsp:txBody>
      <dsp:txXfrm>
        <a:off x="14850" y="23689"/>
        <a:ext cx="8199900" cy="274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C2925-3E7C-4D71-AEF2-D530F46290EA}">
      <dsp:nvSpPr>
        <dsp:cNvPr id="0" name=""/>
        <dsp:cNvSpPr/>
      </dsp:nvSpPr>
      <dsp:spPr>
        <a:xfrm>
          <a:off x="0" y="0"/>
          <a:ext cx="8439149" cy="4446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CLIMATE/ENVIRONMENT</a:t>
          </a:r>
        </a:p>
      </dsp:txBody>
      <dsp:txXfrm>
        <a:off x="21704" y="21704"/>
        <a:ext cx="8395741" cy="4011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569DA-95EF-4A92-909D-D5BECFEA0567}">
      <dsp:nvSpPr>
        <dsp:cNvPr id="0" name=""/>
        <dsp:cNvSpPr/>
      </dsp:nvSpPr>
      <dsp:spPr>
        <a:xfrm>
          <a:off x="0" y="3576"/>
          <a:ext cx="2401619" cy="30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i="0" kern="1200" dirty="0"/>
            <a:t>EUROPEAN POPULATION</a:t>
          </a:r>
        </a:p>
      </dsp:txBody>
      <dsp:txXfrm>
        <a:off x="14850" y="18426"/>
        <a:ext cx="2371919" cy="274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4BEF-89D4-489A-A5EE-E782770CA30D}">
      <dsp:nvSpPr>
        <dsp:cNvPr id="0" name=""/>
        <dsp:cNvSpPr/>
      </dsp:nvSpPr>
      <dsp:spPr>
        <a:xfrm>
          <a:off x="0" y="2362"/>
          <a:ext cx="7772400"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NET ZERO EMISSION PLEDGES 2025-2050</a:t>
          </a:r>
        </a:p>
      </dsp:txBody>
      <dsp:txXfrm>
        <a:off x="26273" y="28635"/>
        <a:ext cx="7719854" cy="4856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7DB52-447E-4B18-B7E1-1593B35FB717}">
      <dsp:nvSpPr>
        <dsp:cNvPr id="0" name=""/>
        <dsp:cNvSpPr/>
      </dsp:nvSpPr>
      <dsp:spPr>
        <a:xfrm>
          <a:off x="0" y="3788"/>
          <a:ext cx="8505825" cy="3685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en-US" sz="2500" b="0" i="0" kern="1200" dirty="0"/>
            <a:t>Although, the European Union population is expected to shrink by negligible amount by 2040, the GDP of EU states will considerably increase to 52.3 thousand USD by 2040 from 32.8 thousand USD in 2024. There is also a considerable increase in the consumer spending of per capita purchase of vehicles, which is expected to further allow growth in EV purchase. To corroborate the same, please </a:t>
          </a:r>
          <a:r>
            <a:rPr lang="en-US" sz="2500" b="0" i="0" kern="1200" dirty="0" err="1"/>
            <a:t>refere</a:t>
          </a:r>
          <a:r>
            <a:rPr lang="en-US" sz="2500" b="0" i="0" kern="1200" dirty="0"/>
            <a:t> to the EV market size in the previous slide which is expected to grow from a 261 billion dollar at present to 745 billion dollar in 2030</a:t>
          </a:r>
        </a:p>
        <a:p>
          <a:pPr marL="0" lvl="0" indent="0" algn="just" defTabSz="1111250" rtl="0">
            <a:lnSpc>
              <a:spcPct val="90000"/>
            </a:lnSpc>
            <a:spcBef>
              <a:spcPct val="0"/>
            </a:spcBef>
            <a:spcAft>
              <a:spcPct val="35000"/>
            </a:spcAft>
            <a:buNone/>
          </a:pPr>
          <a:r>
            <a:rPr lang="en-US" sz="2500" b="0" i="0" kern="1200" dirty="0"/>
            <a:t> (</a:t>
          </a:r>
          <a:r>
            <a:rPr lang="en-US" sz="2500" b="1" i="0" kern="1200" dirty="0"/>
            <a:t>SOURCE: STATISTA &amp; MORDOR INTELLIGENCE) </a:t>
          </a:r>
        </a:p>
      </dsp:txBody>
      <dsp:txXfrm>
        <a:off x="179911" y="183699"/>
        <a:ext cx="8146003" cy="33256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88D7B-63CE-4B5A-B6EE-35A0B4055D0D}">
      <dsp:nvSpPr>
        <dsp:cNvPr id="0" name=""/>
        <dsp:cNvSpPr/>
      </dsp:nvSpPr>
      <dsp:spPr>
        <a:xfrm>
          <a:off x="0" y="134"/>
          <a:ext cx="7772400" cy="4378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 CUSTOMER PROFILE</a:t>
          </a:r>
        </a:p>
      </dsp:txBody>
      <dsp:txXfrm>
        <a:off x="21376" y="21510"/>
        <a:ext cx="7729648" cy="39512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D89C1-083F-4923-9789-5494F0832BAE}">
      <dsp:nvSpPr>
        <dsp:cNvPr id="0" name=""/>
        <dsp:cNvSpPr/>
      </dsp:nvSpPr>
      <dsp:spPr>
        <a:xfrm>
          <a:off x="0" y="474268"/>
          <a:ext cx="8162925" cy="2509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kern="1200" dirty="0"/>
            <a:t>The survey findings suggest that a longer driving range and relatively low purchase could accelerate BEV adoption in Europe, since buyers in this region have high expectations for the real battery driving range. In McKinsey's survey, consumers who would consider an EV but have not yet purchased one, states that the driving range would need to be about 500 kilometers for them to switch from an internal combustion engine (ICE) vehicle to a fully electric BEV (Exhibit 3). Among current BEV owners, expectations for driving range are only slightly lower, at about 470 kilometers.</a:t>
          </a:r>
        </a:p>
      </dsp:txBody>
      <dsp:txXfrm>
        <a:off x="122511" y="596779"/>
        <a:ext cx="7917903" cy="22646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85811-1D6F-46E5-BD39-D0FE63187284}">
      <dsp:nvSpPr>
        <dsp:cNvPr id="0" name=""/>
        <dsp:cNvSpPr/>
      </dsp:nvSpPr>
      <dsp:spPr>
        <a:xfrm>
          <a:off x="0" y="97"/>
          <a:ext cx="2562225" cy="307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SURVEY FINDINGS</a:t>
          </a:r>
        </a:p>
      </dsp:txBody>
      <dsp:txXfrm>
        <a:off x="15015" y="15112"/>
        <a:ext cx="2532195" cy="27755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24C1C-774F-4384-86BD-2B8A44B5A94F}">
      <dsp:nvSpPr>
        <dsp:cNvPr id="0" name=""/>
        <dsp:cNvSpPr/>
      </dsp:nvSpPr>
      <dsp:spPr>
        <a:xfrm>
          <a:off x="0" y="159"/>
          <a:ext cx="8162925" cy="522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b="1" i="0" kern="1200" dirty="0"/>
            <a:t>REFERENCE</a:t>
          </a:r>
          <a:r>
            <a:rPr lang="en-US" sz="1400" b="0" i="0" kern="1200" dirty="0">
              <a:solidFill>
                <a:schemeClr val="bg1"/>
              </a:solidFill>
            </a:rPr>
            <a:t>: https://www.mckinsey.com/industries/automotive-and-assembly/our-insights/how-european-consumers-perceive-electric-vehicles</a:t>
          </a:r>
        </a:p>
      </dsp:txBody>
      <dsp:txXfrm>
        <a:off x="25526" y="25685"/>
        <a:ext cx="8111873" cy="471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CA2B4-88AB-4D71-8E17-59980E8BEBB9}">
      <dsp:nvSpPr>
        <dsp:cNvPr id="0" name=""/>
        <dsp:cNvSpPr/>
      </dsp:nvSpPr>
      <dsp:spPr>
        <a:xfrm>
          <a:off x="4015" y="0"/>
          <a:ext cx="8221569" cy="323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dirty="0"/>
            <a:t>PRODUCT SPECIFICATIONS</a:t>
          </a:r>
        </a:p>
      </dsp:txBody>
      <dsp:txXfrm>
        <a:off x="19824" y="15809"/>
        <a:ext cx="8189951" cy="2922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8743-9C96-4695-B7CE-E3560817727D}">
      <dsp:nvSpPr>
        <dsp:cNvPr id="0" name=""/>
        <dsp:cNvSpPr/>
      </dsp:nvSpPr>
      <dsp:spPr>
        <a:xfrm>
          <a:off x="0" y="51910"/>
          <a:ext cx="8543924" cy="337377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1593F-E591-434B-B186-731C3F653488}">
      <dsp:nvSpPr>
        <dsp:cNvPr id="0" name=""/>
        <dsp:cNvSpPr/>
      </dsp:nvSpPr>
      <dsp:spPr>
        <a:xfrm>
          <a:off x="5624048" y="838201"/>
          <a:ext cx="2053099" cy="1924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bg1"/>
              </a:solidFill>
            </a:rPr>
            <a:t>EBRO </a:t>
          </a:r>
        </a:p>
        <a:p>
          <a:pPr marL="0" lvl="0" indent="0" algn="ctr" defTabSz="1422400" rtl="0">
            <a:lnSpc>
              <a:spcPct val="90000"/>
            </a:lnSpc>
            <a:spcBef>
              <a:spcPct val="0"/>
            </a:spcBef>
            <a:spcAft>
              <a:spcPct val="35000"/>
            </a:spcAft>
            <a:buNone/>
          </a:pPr>
          <a:r>
            <a:rPr lang="en-US" sz="3200" b="1" kern="1200" dirty="0">
              <a:solidFill>
                <a:schemeClr val="bg1"/>
              </a:solidFill>
            </a:rPr>
            <a:t>E-VAN</a:t>
          </a:r>
        </a:p>
      </dsp:txBody>
      <dsp:txXfrm>
        <a:off x="5624048" y="838201"/>
        <a:ext cx="2053099" cy="1924044"/>
      </dsp:txXfrm>
    </dsp:sp>
    <dsp:sp modelId="{E7F3B2BB-9C27-4C6C-941D-6582950DF91B}">
      <dsp:nvSpPr>
        <dsp:cNvPr id="0" name=""/>
        <dsp:cNvSpPr/>
      </dsp:nvSpPr>
      <dsp:spPr>
        <a:xfrm>
          <a:off x="3160167" y="895352"/>
          <a:ext cx="2058801" cy="168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bg1"/>
              </a:solidFill>
            </a:rPr>
            <a:t>FOR</a:t>
          </a:r>
          <a:r>
            <a:rPr lang="en-US" sz="2800" kern="1200" dirty="0"/>
            <a:t> </a:t>
          </a:r>
        </a:p>
      </dsp:txBody>
      <dsp:txXfrm>
        <a:off x="3160167" y="895352"/>
        <a:ext cx="2058801" cy="1686885"/>
      </dsp:txXfrm>
    </dsp:sp>
    <dsp:sp modelId="{62BCF9D4-CB7D-4900-9F15-4B1B81BB486D}">
      <dsp:nvSpPr>
        <dsp:cNvPr id="0" name=""/>
        <dsp:cNvSpPr/>
      </dsp:nvSpPr>
      <dsp:spPr>
        <a:xfrm>
          <a:off x="689604" y="895352"/>
          <a:ext cx="2058801" cy="168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bg1"/>
              </a:solidFill>
            </a:rPr>
            <a:t>GO TO MARKET STRATEGY </a:t>
          </a:r>
        </a:p>
      </dsp:txBody>
      <dsp:txXfrm>
        <a:off x="689604" y="895352"/>
        <a:ext cx="2058801" cy="168688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FCC39-3644-4056-AD2D-54593320ECEC}">
      <dsp:nvSpPr>
        <dsp:cNvPr id="0" name=""/>
        <dsp:cNvSpPr/>
      </dsp:nvSpPr>
      <dsp:spPr>
        <a:xfrm>
          <a:off x="0" y="5910"/>
          <a:ext cx="7772400" cy="4680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TYPE OF GTM FOR EBRO</a:t>
          </a:r>
        </a:p>
      </dsp:txBody>
      <dsp:txXfrm>
        <a:off x="22846" y="28756"/>
        <a:ext cx="7726708" cy="42230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51CD4-187A-4219-877A-9AC6CCCBC996}">
      <dsp:nvSpPr>
        <dsp:cNvPr id="0" name=""/>
        <dsp:cNvSpPr/>
      </dsp:nvSpPr>
      <dsp:spPr>
        <a:xfrm>
          <a:off x="285026" y="55"/>
          <a:ext cx="7573821" cy="52310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i="0" kern="1200" dirty="0"/>
            <a:t>Firstly, we are launching a new product in existing market </a:t>
          </a:r>
          <a:r>
            <a:rPr lang="en-US" sz="1500" b="1" i="0" kern="1200" dirty="0" err="1"/>
            <a:t>i.e</a:t>
          </a:r>
          <a:r>
            <a:rPr lang="en-US" sz="1500" b="1" i="0" kern="1200" dirty="0"/>
            <a:t> EBRO E-VAN, therefore, we need to align our Go To Market strategy on similar lines </a:t>
          </a:r>
          <a:endParaRPr lang="en-US" sz="1500" kern="1200" dirty="0"/>
        </a:p>
      </dsp:txBody>
      <dsp:txXfrm>
        <a:off x="285026" y="55"/>
        <a:ext cx="7573821" cy="52310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38F1B-D933-46FF-BA25-E4E18F388443}">
      <dsp:nvSpPr>
        <dsp:cNvPr id="0" name=""/>
        <dsp:cNvSpPr/>
      </dsp:nvSpPr>
      <dsp:spPr>
        <a:xfrm>
          <a:off x="1" y="39401"/>
          <a:ext cx="5637783" cy="5227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i="0" kern="1200" dirty="0"/>
            <a:t>Secondly, we would be focusing on sales led Go To Market strategy</a:t>
          </a:r>
        </a:p>
      </dsp:txBody>
      <dsp:txXfrm>
        <a:off x="1" y="39401"/>
        <a:ext cx="5637783" cy="52276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2E08-78A3-4D4D-9268-198C589F4DB0}">
      <dsp:nvSpPr>
        <dsp:cNvPr id="0" name=""/>
        <dsp:cNvSpPr/>
      </dsp:nvSpPr>
      <dsp:spPr>
        <a:xfrm>
          <a:off x="0" y="0"/>
          <a:ext cx="1384994" cy="138499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E5690-D669-43FC-AEEC-70104DC6A829}">
      <dsp:nvSpPr>
        <dsp:cNvPr id="0" name=""/>
        <dsp:cNvSpPr/>
      </dsp:nvSpPr>
      <dsp:spPr>
        <a:xfrm>
          <a:off x="692497" y="0"/>
          <a:ext cx="7232302" cy="138499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just" defTabSz="666750" rtl="0">
            <a:lnSpc>
              <a:spcPct val="90000"/>
            </a:lnSpc>
            <a:spcBef>
              <a:spcPct val="0"/>
            </a:spcBef>
            <a:spcAft>
              <a:spcPct val="35000"/>
            </a:spcAft>
            <a:buNone/>
          </a:pPr>
          <a:r>
            <a:rPr lang="en-US" sz="1500" b="0" i="0" kern="1200" dirty="0"/>
            <a:t>The global electric vehicle market is growing rapidly, with projections suggesting that it could reach $802.81 billion by 2027. This growth is primarily due to the increasing government support for EVs, rising environmental concerns, and advancements in EV technology. Governments around the world are offering incentives for people to purchase EVs, such as tax credits and rebates, which is driving up demand. In addition, the cost of EVs is decreasing as battery technology improves, making them more affordable for consumers.</a:t>
          </a:r>
        </a:p>
      </dsp:txBody>
      <dsp:txXfrm>
        <a:off x="692497" y="0"/>
        <a:ext cx="7232302" cy="138499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23A6A-D24B-4D2A-8ADA-F4B0A5C590AF}">
      <dsp:nvSpPr>
        <dsp:cNvPr id="0" name=""/>
        <dsp:cNvSpPr/>
      </dsp:nvSpPr>
      <dsp:spPr>
        <a:xfrm>
          <a:off x="0" y="526"/>
          <a:ext cx="8274757" cy="642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792000" rIns="41910" bIns="41910" numCol="1" spcCol="1270" anchor="b" anchorCtr="0">
          <a:noAutofit/>
        </a:bodyPr>
        <a:lstStyle/>
        <a:p>
          <a:pPr marL="0" lvl="0" indent="0" algn="ctr" defTabSz="488950" rtl="0">
            <a:lnSpc>
              <a:spcPct val="90000"/>
            </a:lnSpc>
            <a:spcBef>
              <a:spcPct val="0"/>
            </a:spcBef>
            <a:spcAft>
              <a:spcPct val="35000"/>
            </a:spcAft>
            <a:buNone/>
          </a:pPr>
          <a:endParaRPr lang="en-US" sz="1100" b="0" i="0" kern="1200" dirty="0"/>
        </a:p>
        <a:p>
          <a:pPr marL="0" lvl="0" indent="0" algn="ctr" defTabSz="488950" rtl="0">
            <a:lnSpc>
              <a:spcPct val="90000"/>
            </a:lnSpc>
            <a:spcBef>
              <a:spcPct val="0"/>
            </a:spcBef>
            <a:spcAft>
              <a:spcPct val="35000"/>
            </a:spcAft>
            <a:buNone/>
          </a:pPr>
          <a:r>
            <a:rPr lang="en-US" sz="1400" b="0" i="0" kern="1200" dirty="0"/>
            <a:t>The demand for commercial vehicles is set to witness a significant uptick in the coming years. Key drivers of this growth include the </a:t>
          </a:r>
          <a:r>
            <a:rPr lang="en-US" sz="1400" b="1" i="0" kern="1200" dirty="0"/>
            <a:t>logistics, supply chain, infrastructure, and construction sectors</a:t>
          </a:r>
          <a:r>
            <a:rPr lang="en-US" sz="1400" b="0" i="0" kern="1200" dirty="0"/>
            <a:t>. Additionally, a rise in public transportation services is bolstering the demand for buses.</a:t>
          </a:r>
        </a:p>
        <a:p>
          <a:pPr marL="0" lvl="0" indent="0" algn="ctr" defTabSz="488950" rtl="0">
            <a:lnSpc>
              <a:spcPct val="90000"/>
            </a:lnSpc>
            <a:spcBef>
              <a:spcPct val="0"/>
            </a:spcBef>
            <a:spcAft>
              <a:spcPct val="35000"/>
            </a:spcAft>
            <a:buNone/>
          </a:pPr>
          <a:endParaRPr lang="en-US" sz="800" kern="1200" dirty="0"/>
        </a:p>
      </dsp:txBody>
      <dsp:txXfrm>
        <a:off x="31360" y="31886"/>
        <a:ext cx="8212037" cy="57969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C6811-5BD7-42C6-A08A-BEA84CA1F350}">
      <dsp:nvSpPr>
        <dsp:cNvPr id="0" name=""/>
        <dsp:cNvSpPr/>
      </dsp:nvSpPr>
      <dsp:spPr>
        <a:xfrm>
          <a:off x="0" y="0"/>
          <a:ext cx="8105422" cy="186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0" kern="1200" dirty="0"/>
            <a:t>However, the sales of commercial vehicles &amp; passenger vehicle experienced a downturn in 2020, largely due to the impact of the pandemic. The market swiftly rebounded in 2021, with Europe's Climate Plan playing a pivotal role. As Europe aims to ban diesel-powered vehicles by 2030, a notable shift is expected to be witnessed among business consumers toward electric commercial vehicles and also in passenger vehicles.</a:t>
          </a:r>
          <a:br>
            <a:rPr lang="en-US" sz="1800" b="0" i="0" kern="1200" dirty="0"/>
          </a:br>
          <a:endParaRPr lang="en-US" sz="1800" b="0" i="0" kern="1200" dirty="0"/>
        </a:p>
      </dsp:txBody>
      <dsp:txXfrm>
        <a:off x="90850" y="90850"/>
        <a:ext cx="7923722" cy="167937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23A6A-D24B-4D2A-8ADA-F4B0A5C590AF}">
      <dsp:nvSpPr>
        <dsp:cNvPr id="0" name=""/>
        <dsp:cNvSpPr/>
      </dsp:nvSpPr>
      <dsp:spPr>
        <a:xfrm>
          <a:off x="0" y="14"/>
          <a:ext cx="8105422" cy="1490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0" kern="1200" dirty="0"/>
            <a:t>The demand for commercial &amp; passenger vehicles is set to witness a significant uptick in the coming years. Key drivers of this growth include the logistics, supply chain, infrastructure, and construction sectors. Additionally, a rise in public transportation services is bolstering the demand for buses.</a:t>
          </a:r>
        </a:p>
        <a:p>
          <a:pPr marL="0" lvl="0" indent="0" algn="ctr" defTabSz="800100" rtl="0">
            <a:lnSpc>
              <a:spcPct val="90000"/>
            </a:lnSpc>
            <a:spcBef>
              <a:spcPct val="0"/>
            </a:spcBef>
            <a:spcAft>
              <a:spcPct val="35000"/>
            </a:spcAft>
            <a:buNone/>
          </a:pPr>
          <a:endParaRPr lang="en-US" sz="1500" kern="1200" dirty="0"/>
        </a:p>
      </dsp:txBody>
      <dsp:txXfrm>
        <a:off x="72741" y="72755"/>
        <a:ext cx="7959940" cy="134462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F13D-AE10-453F-858B-EDCDFE348E52}">
      <dsp:nvSpPr>
        <dsp:cNvPr id="0" name=""/>
        <dsp:cNvSpPr/>
      </dsp:nvSpPr>
      <dsp:spPr>
        <a:xfrm>
          <a:off x="0" y="3576"/>
          <a:ext cx="2076883" cy="30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i="0" kern="1200" dirty="0"/>
            <a:t>COMMERCIAL SEGMENT</a:t>
          </a:r>
        </a:p>
      </dsp:txBody>
      <dsp:txXfrm>
        <a:off x="14850" y="18426"/>
        <a:ext cx="2047183" cy="2745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2C4D1-9205-41FA-A743-3F50000F139D}">
      <dsp:nvSpPr>
        <dsp:cNvPr id="0" name=""/>
        <dsp:cNvSpPr/>
      </dsp:nvSpPr>
      <dsp:spPr>
        <a:xfrm>
          <a:off x="0" y="3576"/>
          <a:ext cx="2537874" cy="30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i="0" kern="1200" dirty="0"/>
            <a:t>FAMILY TRANSPORTATION</a:t>
          </a:r>
        </a:p>
      </dsp:txBody>
      <dsp:txXfrm>
        <a:off x="14850" y="18426"/>
        <a:ext cx="2508174" cy="27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75F6-9792-4F49-989A-FB3750805635}">
      <dsp:nvSpPr>
        <dsp:cNvPr id="0" name=""/>
        <dsp:cNvSpPr/>
      </dsp:nvSpPr>
      <dsp:spPr>
        <a:xfrm>
          <a:off x="733423" y="432"/>
          <a:ext cx="2819402" cy="9706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rtl="0">
            <a:lnSpc>
              <a:spcPct val="90000"/>
            </a:lnSpc>
            <a:spcBef>
              <a:spcPct val="0"/>
            </a:spcBef>
            <a:spcAft>
              <a:spcPct val="35000"/>
            </a:spcAft>
            <a:buNone/>
          </a:pPr>
          <a:r>
            <a:rPr lang="en-US" sz="1200" b="0" i="0" kern="1200" dirty="0"/>
            <a:t>2 EUROPALET load capacity. </a:t>
          </a:r>
        </a:p>
        <a:p>
          <a:pPr marL="0" lvl="0" indent="0" algn="ctr" defTabSz="533400" rtl="0">
            <a:lnSpc>
              <a:spcPct val="90000"/>
            </a:lnSpc>
            <a:spcBef>
              <a:spcPct val="0"/>
            </a:spcBef>
            <a:spcAft>
              <a:spcPct val="35000"/>
            </a:spcAft>
            <a:buNone/>
          </a:pPr>
          <a:r>
            <a:rPr lang="en-US" sz="1200" b="0" i="0" kern="1200" dirty="0"/>
            <a:t>Flexibility versions, logistics, Taxi, entertainment.</a:t>
          </a:r>
        </a:p>
        <a:p>
          <a:pPr marL="0" lvl="0" indent="0" algn="ctr" defTabSz="533400" rtl="0">
            <a:lnSpc>
              <a:spcPct val="90000"/>
            </a:lnSpc>
            <a:spcBef>
              <a:spcPct val="0"/>
            </a:spcBef>
            <a:spcAft>
              <a:spcPct val="35000"/>
            </a:spcAft>
            <a:buNone/>
          </a:pPr>
          <a:r>
            <a:rPr lang="en-US" sz="1200" b="0" i="0" kern="1200" dirty="0"/>
            <a:t>Small size for city-urban movements (&lt; 4,6m) - V2V and V2G capabilities</a:t>
          </a:r>
          <a:r>
            <a:rPr lang="en-US" sz="1100" b="0" i="0" kern="1200" dirty="0"/>
            <a:t>.</a:t>
          </a:r>
        </a:p>
      </dsp:txBody>
      <dsp:txXfrm>
        <a:off x="733423" y="432"/>
        <a:ext cx="2819402" cy="97068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70E09-96BF-4CF9-9465-16DA1D480C0E}">
      <dsp:nvSpPr>
        <dsp:cNvPr id="0" name=""/>
        <dsp:cNvSpPr/>
      </dsp:nvSpPr>
      <dsp:spPr>
        <a:xfrm>
          <a:off x="0" y="97"/>
          <a:ext cx="7886700" cy="30758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FINAL CUSTOMER/USER</a:t>
          </a:r>
        </a:p>
      </dsp:txBody>
      <dsp:txXfrm>
        <a:off x="15015" y="15112"/>
        <a:ext cx="7856670" cy="277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C05A9-996D-4FED-B853-BE5B4163E8AC}">
      <dsp:nvSpPr>
        <dsp:cNvPr id="0" name=""/>
        <dsp:cNvSpPr/>
      </dsp:nvSpPr>
      <dsp:spPr>
        <a:xfrm>
          <a:off x="128696" y="43"/>
          <a:ext cx="1145242" cy="687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kern="1200" dirty="0"/>
            <a:t>L=4560 x W=1755 x H=1858 mm </a:t>
          </a:r>
          <a:endParaRPr lang="en-US" sz="1400" kern="1200" dirty="0"/>
        </a:p>
      </dsp:txBody>
      <dsp:txXfrm>
        <a:off x="128696" y="43"/>
        <a:ext cx="1145242" cy="687145"/>
      </dsp:txXfrm>
    </dsp:sp>
    <dsp:sp modelId="{531507F2-C671-42A1-8DD0-B02981FFA192}">
      <dsp:nvSpPr>
        <dsp:cNvPr id="0" name=""/>
        <dsp:cNvSpPr/>
      </dsp:nvSpPr>
      <dsp:spPr>
        <a:xfrm>
          <a:off x="1388463" y="43"/>
          <a:ext cx="1145242" cy="687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kern="1200" dirty="0"/>
            <a:t>Axle base: 2750mm </a:t>
          </a:r>
          <a:endParaRPr lang="en-US" sz="1400" kern="1200" dirty="0"/>
        </a:p>
      </dsp:txBody>
      <dsp:txXfrm>
        <a:off x="1388463" y="43"/>
        <a:ext cx="1145242" cy="687145"/>
      </dsp:txXfrm>
    </dsp:sp>
    <dsp:sp modelId="{428100A2-9DEE-40F7-BBB7-A1660E035B75}">
      <dsp:nvSpPr>
        <dsp:cNvPr id="0" name=""/>
        <dsp:cNvSpPr/>
      </dsp:nvSpPr>
      <dsp:spPr>
        <a:xfrm>
          <a:off x="2648230" y="43"/>
          <a:ext cx="1145242" cy="687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kern="1200" dirty="0"/>
            <a:t>Estimated weight kg: 1600 kg </a:t>
          </a:r>
          <a:endParaRPr lang="en-US" sz="1400" kern="1200" dirty="0"/>
        </a:p>
      </dsp:txBody>
      <dsp:txXfrm>
        <a:off x="2648230" y="43"/>
        <a:ext cx="1145242" cy="687145"/>
      </dsp:txXfrm>
    </dsp:sp>
    <dsp:sp modelId="{E18FAC6B-BEB3-49C1-BD8D-8491F7D327DF}">
      <dsp:nvSpPr>
        <dsp:cNvPr id="0" name=""/>
        <dsp:cNvSpPr/>
      </dsp:nvSpPr>
      <dsp:spPr>
        <a:xfrm>
          <a:off x="1388463" y="801713"/>
          <a:ext cx="1145242" cy="687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kern="1200" dirty="0"/>
            <a:t>Space capacity: 2950 l..</a:t>
          </a:r>
          <a:endParaRPr lang="en-US" sz="1400" kern="1200" dirty="0"/>
        </a:p>
      </dsp:txBody>
      <dsp:txXfrm>
        <a:off x="1388463" y="801713"/>
        <a:ext cx="1145242" cy="687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C09B1-C2F4-40DC-898C-EA2835338616}">
      <dsp:nvSpPr>
        <dsp:cNvPr id="0" name=""/>
        <dsp:cNvSpPr/>
      </dsp:nvSpPr>
      <dsp:spPr>
        <a:xfrm>
          <a:off x="0" y="376237"/>
          <a:ext cx="1285874" cy="771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One motor 250Nm torque- Front axle (FWD) . </a:t>
          </a:r>
        </a:p>
      </dsp:txBody>
      <dsp:txXfrm>
        <a:off x="0" y="376237"/>
        <a:ext cx="1285874" cy="771525"/>
      </dsp:txXfrm>
    </dsp:sp>
    <dsp:sp modelId="{FF09F491-51EF-4255-A7E0-30734D7832A7}">
      <dsp:nvSpPr>
        <dsp:cNvPr id="0" name=""/>
        <dsp:cNvSpPr/>
      </dsp:nvSpPr>
      <dsp:spPr>
        <a:xfrm>
          <a:off x="1414462" y="376237"/>
          <a:ext cx="1285874" cy="771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Max speed 125 km/h </a:t>
          </a:r>
        </a:p>
      </dsp:txBody>
      <dsp:txXfrm>
        <a:off x="1414462" y="376237"/>
        <a:ext cx="1285874" cy="771525"/>
      </dsp:txXfrm>
    </dsp:sp>
    <dsp:sp modelId="{29A4CE8B-5A1F-485C-B45F-A07E01EB8266}">
      <dsp:nvSpPr>
        <dsp:cNvPr id="0" name=""/>
        <dsp:cNvSpPr/>
      </dsp:nvSpPr>
      <dsp:spPr>
        <a:xfrm>
          <a:off x="2828924" y="376237"/>
          <a:ext cx="1285874" cy="771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Load capacity: 750 kg + 2 occupant</a:t>
          </a:r>
        </a:p>
      </dsp:txBody>
      <dsp:txXfrm>
        <a:off x="2828924" y="376237"/>
        <a:ext cx="1285874" cy="771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8DFD3-2A9F-4AE4-B047-626ECE1B5C73}">
      <dsp:nvSpPr>
        <dsp:cNvPr id="0" name=""/>
        <dsp:cNvSpPr/>
      </dsp:nvSpPr>
      <dsp:spPr>
        <a:xfrm>
          <a:off x="57634" y="829"/>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Battery voltage pack: 230V. </a:t>
          </a:r>
          <a:endParaRPr lang="en-US" sz="1000" kern="1200" dirty="0"/>
        </a:p>
      </dsp:txBody>
      <dsp:txXfrm>
        <a:off x="57634" y="829"/>
        <a:ext cx="837088" cy="502253"/>
      </dsp:txXfrm>
    </dsp:sp>
    <dsp:sp modelId="{B0AC199A-9BBC-4A18-BD3C-4A47FB72F663}">
      <dsp:nvSpPr>
        <dsp:cNvPr id="0" name=""/>
        <dsp:cNvSpPr/>
      </dsp:nvSpPr>
      <dsp:spPr>
        <a:xfrm>
          <a:off x="978432" y="829"/>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City range: 280 km. </a:t>
          </a:r>
          <a:endParaRPr lang="en-US" sz="1000" kern="1200" dirty="0"/>
        </a:p>
      </dsp:txBody>
      <dsp:txXfrm>
        <a:off x="978432" y="829"/>
        <a:ext cx="837088" cy="502253"/>
      </dsp:txXfrm>
    </dsp:sp>
    <dsp:sp modelId="{755E78C9-2623-4E3D-80DB-274957A93540}">
      <dsp:nvSpPr>
        <dsp:cNvPr id="0" name=""/>
        <dsp:cNvSpPr/>
      </dsp:nvSpPr>
      <dsp:spPr>
        <a:xfrm>
          <a:off x="1899229" y="829"/>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Combined range: 210 km. </a:t>
          </a:r>
          <a:endParaRPr lang="en-US" sz="1000" kern="1200" dirty="0"/>
        </a:p>
      </dsp:txBody>
      <dsp:txXfrm>
        <a:off x="1899229" y="829"/>
        <a:ext cx="837088" cy="502253"/>
      </dsp:txXfrm>
    </dsp:sp>
    <dsp:sp modelId="{75B55F51-CF07-4844-BB7D-0788E0502806}">
      <dsp:nvSpPr>
        <dsp:cNvPr id="0" name=""/>
        <dsp:cNvSpPr/>
      </dsp:nvSpPr>
      <dsp:spPr>
        <a:xfrm>
          <a:off x="2820026" y="829"/>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Charge 0-80% AC 7kW - 6 hours </a:t>
          </a:r>
          <a:endParaRPr lang="en-US" sz="1000" kern="1200" dirty="0"/>
        </a:p>
      </dsp:txBody>
      <dsp:txXfrm>
        <a:off x="2820026" y="829"/>
        <a:ext cx="837088" cy="502253"/>
      </dsp:txXfrm>
    </dsp:sp>
    <dsp:sp modelId="{679D267E-7F8A-4F6D-BF6B-AA778B2A1BFF}">
      <dsp:nvSpPr>
        <dsp:cNvPr id="0" name=""/>
        <dsp:cNvSpPr/>
      </dsp:nvSpPr>
      <dsp:spPr>
        <a:xfrm>
          <a:off x="57634" y="586790"/>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Charge 0-80% DC 40kW  - 60 minutes</a:t>
          </a:r>
          <a:endParaRPr lang="en-US" sz="1000" kern="1200" dirty="0"/>
        </a:p>
      </dsp:txBody>
      <dsp:txXfrm>
        <a:off x="57634" y="586790"/>
        <a:ext cx="837088" cy="502253"/>
      </dsp:txXfrm>
    </dsp:sp>
    <dsp:sp modelId="{F37F51D3-4E9A-45B3-9420-47AEF7041020}">
      <dsp:nvSpPr>
        <dsp:cNvPr id="0" name=""/>
        <dsp:cNvSpPr/>
      </dsp:nvSpPr>
      <dsp:spPr>
        <a:xfrm>
          <a:off x="978432" y="586790"/>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Dimensions:  L=4560 x W=1755 x H=1858 mm </a:t>
          </a:r>
          <a:endParaRPr lang="en-US" sz="1000" kern="1200" dirty="0"/>
        </a:p>
      </dsp:txBody>
      <dsp:txXfrm>
        <a:off x="978432" y="586790"/>
        <a:ext cx="837088" cy="502253"/>
      </dsp:txXfrm>
    </dsp:sp>
    <dsp:sp modelId="{94517A63-BA56-4151-9363-EC7E8A936580}">
      <dsp:nvSpPr>
        <dsp:cNvPr id="0" name=""/>
        <dsp:cNvSpPr/>
      </dsp:nvSpPr>
      <dsp:spPr>
        <a:xfrm>
          <a:off x="1899229" y="586790"/>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Axle base: 2750mm </a:t>
          </a:r>
          <a:endParaRPr lang="en-US" sz="1000" kern="1200" dirty="0"/>
        </a:p>
      </dsp:txBody>
      <dsp:txXfrm>
        <a:off x="1899229" y="586790"/>
        <a:ext cx="837088" cy="502253"/>
      </dsp:txXfrm>
    </dsp:sp>
    <dsp:sp modelId="{CC08FD67-8DCA-4AEF-9AB2-997BBF8BA530}">
      <dsp:nvSpPr>
        <dsp:cNvPr id="0" name=""/>
        <dsp:cNvSpPr/>
      </dsp:nvSpPr>
      <dsp:spPr>
        <a:xfrm>
          <a:off x="2820026" y="586790"/>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Estimated weight kg: 1600 kg </a:t>
          </a:r>
          <a:endParaRPr lang="en-US" sz="1000" kern="1200" dirty="0"/>
        </a:p>
      </dsp:txBody>
      <dsp:txXfrm>
        <a:off x="2820026" y="586790"/>
        <a:ext cx="837088" cy="502253"/>
      </dsp:txXfrm>
    </dsp:sp>
    <dsp:sp modelId="{DEB7F0B7-EC34-4EE7-A070-2C6C5292D5CB}">
      <dsp:nvSpPr>
        <dsp:cNvPr id="0" name=""/>
        <dsp:cNvSpPr/>
      </dsp:nvSpPr>
      <dsp:spPr>
        <a:xfrm>
          <a:off x="1438830" y="1172752"/>
          <a:ext cx="837088" cy="502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Space capacity: 2950 .</a:t>
          </a:r>
        </a:p>
      </dsp:txBody>
      <dsp:txXfrm>
        <a:off x="1438830" y="1172752"/>
        <a:ext cx="837088" cy="5022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C6F48-8A48-49D4-8869-22D27D594864}">
      <dsp:nvSpPr>
        <dsp:cNvPr id="0" name=""/>
        <dsp:cNvSpPr/>
      </dsp:nvSpPr>
      <dsp:spPr>
        <a:xfrm>
          <a:off x="0" y="5401"/>
          <a:ext cx="3609975" cy="280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i="0" u="sng" kern="1200" dirty="0"/>
            <a:t>BATTERY</a:t>
          </a:r>
        </a:p>
      </dsp:txBody>
      <dsp:txXfrm>
        <a:off x="13707" y="19108"/>
        <a:ext cx="3582561" cy="253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6F654-C48F-4DB5-A16A-C93711358C1A}">
      <dsp:nvSpPr>
        <dsp:cNvPr id="0" name=""/>
        <dsp:cNvSpPr/>
      </dsp:nvSpPr>
      <dsp:spPr>
        <a:xfrm>
          <a:off x="0" y="1788"/>
          <a:ext cx="3076483" cy="30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i="0" u="sng" kern="1200" dirty="0"/>
            <a:t>POWER TRAIN CONFIGURATION </a:t>
          </a:r>
        </a:p>
      </dsp:txBody>
      <dsp:txXfrm>
        <a:off x="14850" y="16638"/>
        <a:ext cx="3046783" cy="274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Relationships xmlns="http://schemas.openxmlformats.org/package/2006/relationships"><Relationship Type="http://schemas.openxmlformats.org/officeDocument/2006/relationships/theme" Target="/ppt/theme/theme3.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42.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0: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7.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letely blank">
  <p:cSld name="Completely blank">
    <p:spTree>
      <p:nvGrpSpPr>
        <p:cNvPr id="1" name="Shape 19"/>
        <p:cNvGrpSpPr/>
        <p:nvPr/>
      </p:nvGrpSpPr>
      <p:grpSpPr>
        <a:xfrm>
          <a:off x="0" y="0"/>
          <a:ext cx="0" cy="0"/>
          <a:chOff x="0" y="0"/>
          <a:chExt cx="0" cy="0"/>
        </a:xfrm>
      </p:grpSpPr>
      <p:sp>
        <p:nvSpPr>
          <p:cNvPr id="20" name="Google Shape;20;p13"/>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Zilla Slab"/>
                <a:ea typeface="Zilla Slab"/>
                <a:cs typeface="Zilla Slab"/>
                <a:sym typeface="Zilla Slab"/>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52316"/>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64CF2E0-CCC4-4E1E-9902-C3C36AB3FDA4}" type="datetimeFigureOut">
              <a:rPr lang="en-US" smtClean="0"/>
              <a:pPr/>
              <a:t>12/28/2024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64CF2E0-CCC4-4E1E-9902-C3C36AB3FDA4}"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2.xml.rels>&#65279;<?xml version="1.0" encoding="utf-8"?><Relationships xmlns="http://schemas.openxmlformats.org/package/2006/relationships"><Relationship Type="http://schemas.openxmlformats.org/officeDocument/2006/relationships/theme" Target="/ppt/theme/theme2.xml" Id="rId13" /><Relationship Type="http://schemas.openxmlformats.org/officeDocument/2006/relationships/slideLayout" Target="/ppt/slideLayouts/slideLayout17.xml" Id="rId12" /><Relationship Type="http://schemas.openxmlformats.org/officeDocument/2006/relationships/slideLayout" Target="/ppt/slideLayouts/slideLayout7.xml" Id="rId2" /><Relationship Type="http://schemas.openxmlformats.org/officeDocument/2006/relationships/slideLayout" Target="/ppt/slideLayouts/slideLayout6.xml" Id="rId1" /><Relationship Type="http://schemas.openxmlformats.org/officeDocument/2006/relationships/image" Target="/ppt/media/image3.png" Id="rId15" /><Relationship Type="http://schemas.openxmlformats.org/officeDocument/2006/relationships/image" Target="/ppt/media/image2.jpeg" Id="rId14" /></Relationships>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05978"/>
            <a:ext cx="7772400" cy="85725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12/28/2024</a:t>
            </a:fld>
            <a:endParaRPr lang="en-US" sz="1400" dirty="0">
              <a:solidFill>
                <a:schemeClr val="tx2"/>
              </a:solidFill>
            </a:endParaRPr>
          </a:p>
        </p:txBody>
      </p:sp>
      <p:sp>
        <p:nvSpPr>
          <p:cNvPr id="3" name="Footer Placeholder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pic>
        <p:nvPicPr>
          <p:cNvPr id="10" name="6 Imagen" descr="ppt-2013-FONDO.jpg"/>
          <p:cNvPicPr>
            <a:picLocks noChangeAspect="1"/>
          </p:cNvPicPr>
          <p:nvPr userDrawn="1"/>
        </p:nvPicPr>
        <p:blipFill>
          <a:blip r:embed="rId14" cstate="email"/>
          <a:stretch>
            <a:fillRect/>
          </a:stretch>
        </p:blipFill>
        <p:spPr>
          <a:xfrm>
            <a:off x="0" y="0"/>
            <a:ext cx="9144000" cy="5143500"/>
          </a:xfrm>
          <a:prstGeom prst="rect">
            <a:avLst/>
          </a:prstGeom>
        </p:spPr>
      </p:pic>
      <p:pic>
        <p:nvPicPr>
          <p:cNvPr id="11" name="Google Shape;254;g11d0efdb779_0_23" descr="Texto&#10;&#10;Descripción generada automáticamente"/>
          <p:cNvPicPr preferRelativeResize="0"/>
          <p:nvPr userDrawn="1"/>
        </p:nvPicPr>
        <p:blipFill rotWithShape="1">
          <a:blip r:embed="rId15" cstate="email"/>
          <a:srcRect/>
          <a:stretch>
            <a:fillRect/>
          </a:stretch>
        </p:blipFill>
        <p:spPr>
          <a:xfrm>
            <a:off x="143508" y="141480"/>
            <a:ext cx="1484844" cy="378991"/>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6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6.jpeg" Id="rId3" /><Relationship Type="http://schemas.openxmlformats.org/officeDocument/2006/relationships/notesSlide" Target="/ppt/notesSlides/notesSlide1.xml" Id="rId2" /><Relationship Type="http://schemas.openxmlformats.org/officeDocument/2006/relationships/slideLayout" Target="/ppt/slideLayouts/slideLayout6.xml" Id="rId1" /></Relationships>
</file>

<file path=ppt/slides/_rels/slide10.xml.rels>&#65279;<?xml version="1.0" encoding="utf-8"?><Relationships xmlns="http://schemas.openxmlformats.org/package/2006/relationships"><Relationship Type="http://schemas.openxmlformats.org/officeDocument/2006/relationships/diagramLayout" Target="/ppt/diagrams/layout23.xml" Id="rId3" /><Relationship Type="http://schemas.openxmlformats.org/officeDocument/2006/relationships/image" Target="/ppt/media/image9.png" Id="rId7" /><Relationship Type="http://schemas.openxmlformats.org/officeDocument/2006/relationships/diagramData" Target="/ppt/diagrams/data23.xml" Id="rId2" /><Relationship Type="http://schemas.openxmlformats.org/officeDocument/2006/relationships/slideLayout" Target="/ppt/slideLayouts/slideLayout7.xml" Id="rId1" /><Relationship Type="http://schemas.microsoft.com/office/2007/relationships/diagramDrawing" Target="/ppt/diagrams/drawing23.xml" Id="rId6" /><Relationship Type="http://schemas.openxmlformats.org/officeDocument/2006/relationships/diagramColors" Target="/ppt/diagrams/colors23.xml" Id="rId5" /><Relationship Type="http://schemas.openxmlformats.org/officeDocument/2006/relationships/diagramQuickStyle" Target="/ppt/diagrams/quickStyle23.xml" Id="rId4" /></Relationships>
</file>

<file path=ppt/slides/_rels/slide11.xml.rels>&#65279;<?xml version="1.0" encoding="utf-8"?><Relationships xmlns="http://schemas.openxmlformats.org/package/2006/relationships"><Relationship Type="http://schemas.openxmlformats.org/officeDocument/2006/relationships/image" Target="/ppt/media/image10.png" Id="rId8" /><Relationship Type="http://schemas.openxmlformats.org/officeDocument/2006/relationships/diagramData" Target="/ppt/diagrams/data24.xml" Id="rId3" /><Relationship Type="http://schemas.microsoft.com/office/2007/relationships/diagramDrawing" Target="/ppt/diagrams/drawing24.xml" Id="rId7" /><Relationship Type="http://schemas.openxmlformats.org/officeDocument/2006/relationships/notesSlide" Target="/ppt/notesSlides/notesSlide3.xml" Id="rId2" /><Relationship Type="http://schemas.openxmlformats.org/officeDocument/2006/relationships/slideLayout" Target="/ppt/slideLayouts/slideLayout7.xml" Id="rId1" /><Relationship Type="http://schemas.openxmlformats.org/officeDocument/2006/relationships/diagramColors" Target="/ppt/diagrams/colors24.xml" Id="rId6" /><Relationship Type="http://schemas.openxmlformats.org/officeDocument/2006/relationships/diagramQuickStyle" Target="/ppt/diagrams/quickStyle24.xml" Id="rId5" /><Relationship Type="http://schemas.openxmlformats.org/officeDocument/2006/relationships/diagramLayout" Target="/ppt/diagrams/layout24.xml" Id="rId4" /></Relationships>
</file>

<file path=ppt/slides/_rels/slide12.xml.rels>&#65279;<?xml version="1.0" encoding="utf-8"?><Relationships xmlns="http://schemas.openxmlformats.org/package/2006/relationships"><Relationship Type="http://schemas.openxmlformats.org/officeDocument/2006/relationships/diagramLayout" Target="/ppt/diagrams/layout25.xml" Id="rId3" /><Relationship Type="http://schemas.openxmlformats.org/officeDocument/2006/relationships/diagramData" Target="/ppt/diagrams/data25.xml" Id="rId2" /><Relationship Type="http://schemas.openxmlformats.org/officeDocument/2006/relationships/slideLayout" Target="/ppt/slideLayouts/slideLayout7.xml" Id="rId1" /><Relationship Type="http://schemas.microsoft.com/office/2007/relationships/diagramDrawing" Target="/ppt/diagrams/drawing25.xml" Id="rId6" /><Relationship Type="http://schemas.openxmlformats.org/officeDocument/2006/relationships/diagramColors" Target="/ppt/diagrams/colors25.xml" Id="rId5" /><Relationship Type="http://schemas.openxmlformats.org/officeDocument/2006/relationships/diagramQuickStyle" Target="/ppt/diagrams/quickStyle25.xml" Id="rId4" /></Relationships>
</file>

<file path=ppt/slides/_rels/slide13.xml.rels>&#65279;<?xml version="1.0" encoding="utf-8"?><Relationships xmlns="http://schemas.openxmlformats.org/package/2006/relationships"><Relationship Type="http://schemas.openxmlformats.org/officeDocument/2006/relationships/diagramLayout" Target="/ppt/diagrams/layout26.xml" Id="rId3" /><Relationship Type="http://schemas.openxmlformats.org/officeDocument/2006/relationships/image" Target="/ppt/media/image11.png" Id="rId7" /><Relationship Type="http://schemas.openxmlformats.org/officeDocument/2006/relationships/diagramData" Target="/ppt/diagrams/data26.xml" Id="rId2" /><Relationship Type="http://schemas.openxmlformats.org/officeDocument/2006/relationships/slideLayout" Target="/ppt/slideLayouts/slideLayout7.xml" Id="rId1" /><Relationship Type="http://schemas.microsoft.com/office/2007/relationships/diagramDrawing" Target="/ppt/diagrams/drawing26.xml" Id="rId6" /><Relationship Type="http://schemas.openxmlformats.org/officeDocument/2006/relationships/diagramColors" Target="/ppt/diagrams/colors26.xml" Id="rId5" /><Relationship Type="http://schemas.openxmlformats.org/officeDocument/2006/relationships/diagramQuickStyle" Target="/ppt/diagrams/quickStyle26.xml" Id="rId4" /></Relationships>
</file>

<file path=ppt/slides/_rels/slide14.xml.rels>&#65279;<?xml version="1.0" encoding="utf-8"?><Relationships xmlns="http://schemas.openxmlformats.org/package/2006/relationships"><Relationship Type="http://schemas.openxmlformats.org/officeDocument/2006/relationships/image" Target="/ppt/media/image12.png" Id="rId2" /><Relationship Type="http://schemas.openxmlformats.org/officeDocument/2006/relationships/slideLayout" Target="/ppt/slideLayouts/slideLayout7.xml" Id="rId1" /></Relationships>
</file>

<file path=ppt/slides/_rels/slide15.xml.rels>&#65279;<?xml version="1.0" encoding="utf-8"?><Relationships xmlns="http://schemas.openxmlformats.org/package/2006/relationships"><Relationship Type="http://schemas.openxmlformats.org/officeDocument/2006/relationships/diagramLayout" Target="/ppt/diagrams/layout28.xml" Id="rId8" /><Relationship Type="http://schemas.openxmlformats.org/officeDocument/2006/relationships/diagramLayout" Target="/ppt/diagrams/layout29.xml" Id="rId13" /><Relationship Type="http://schemas.openxmlformats.org/officeDocument/2006/relationships/diagramLayout" Target="/ppt/diagrams/layout27.xml" Id="rId3" /><Relationship Type="http://schemas.openxmlformats.org/officeDocument/2006/relationships/diagramData" Target="/ppt/diagrams/data28.xml" Id="rId7" /><Relationship Type="http://schemas.openxmlformats.org/officeDocument/2006/relationships/diagramData" Target="/ppt/diagrams/data29.xml" Id="rId12" /><Relationship Type="http://schemas.openxmlformats.org/officeDocument/2006/relationships/diagramData" Target="/ppt/diagrams/data27.xml" Id="rId2" /><Relationship Type="http://schemas.microsoft.com/office/2007/relationships/diagramDrawing" Target="/ppt/diagrams/drawing29.xml" Id="rId16" /><Relationship Type="http://schemas.openxmlformats.org/officeDocument/2006/relationships/slideLayout" Target="/ppt/slideLayouts/slideLayout7.xml" Id="rId1" /><Relationship Type="http://schemas.microsoft.com/office/2007/relationships/diagramDrawing" Target="/ppt/diagrams/drawing27.xml" Id="rId6" /><Relationship Type="http://schemas.microsoft.com/office/2007/relationships/diagramDrawing" Target="/ppt/diagrams/drawing28.xml" Id="rId11" /><Relationship Type="http://schemas.openxmlformats.org/officeDocument/2006/relationships/diagramColors" Target="/ppt/diagrams/colors27.xml" Id="rId5" /><Relationship Type="http://schemas.openxmlformats.org/officeDocument/2006/relationships/diagramColors" Target="/ppt/diagrams/colors29.xml" Id="rId15" /><Relationship Type="http://schemas.openxmlformats.org/officeDocument/2006/relationships/diagramColors" Target="/ppt/diagrams/colors28.xml" Id="rId10" /><Relationship Type="http://schemas.openxmlformats.org/officeDocument/2006/relationships/diagramQuickStyle" Target="/ppt/diagrams/quickStyle27.xml" Id="rId4" /><Relationship Type="http://schemas.openxmlformats.org/officeDocument/2006/relationships/diagramQuickStyle" Target="/ppt/diagrams/quickStyle28.xml" Id="rId9" /><Relationship Type="http://schemas.openxmlformats.org/officeDocument/2006/relationships/diagramQuickStyle" Target="/ppt/diagrams/quickStyle29.xml" Id="rId14" /></Relationships>
</file>

<file path=ppt/slides/_rels/slide16.xml.rels>&#65279;<?xml version="1.0" encoding="utf-8"?><Relationships xmlns="http://schemas.openxmlformats.org/package/2006/relationships"><Relationship Type="http://schemas.openxmlformats.org/officeDocument/2006/relationships/image" Target="/ppt/media/image13.png" Id="rId2" /><Relationship Type="http://schemas.openxmlformats.org/officeDocument/2006/relationships/slideLayout" Target="/ppt/slideLayouts/slideLayout7.xml" Id="rId1" /></Relationships>
</file>

<file path=ppt/slides/_rels/slide17.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18.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19.xml.rels>&#65279;<?xml version="1.0" encoding="utf-8"?><Relationships xmlns="http://schemas.openxmlformats.org/package/2006/relationships"><Relationship Type="http://schemas.openxmlformats.org/officeDocument/2006/relationships/notesSlide" Target="/ppt/notesSlides/notesSlide4.xml" Id="rId2" /><Relationship Type="http://schemas.openxmlformats.org/officeDocument/2006/relationships/slideLayout" Target="/ppt/slideLayouts/slideLayout7.xml" Id="rId1" /></Relationships>
</file>

<file path=ppt/slides/_rels/slide2.xml.rels>&#65279;<?xml version="1.0" encoding="utf-8"?><Relationships xmlns="http://schemas.openxmlformats.org/package/2006/relationships"><Relationship Type="http://schemas.openxmlformats.org/officeDocument/2006/relationships/diagramLayout" Target="/ppt/diagrams/layout2.xml" Id="rId8" /><Relationship Type="http://schemas.openxmlformats.org/officeDocument/2006/relationships/diagramLayout" Target="/ppt/diagrams/layout1.xml" Id="rId3" /><Relationship Type="http://schemas.openxmlformats.org/officeDocument/2006/relationships/diagramData" Target="/ppt/diagrams/data2.xml" Id="rId7" /><Relationship Type="http://schemas.openxmlformats.org/officeDocument/2006/relationships/image" Target="/ppt/media/image7.png" Id="rId12" /><Relationship Type="http://schemas.openxmlformats.org/officeDocument/2006/relationships/diagramData" Target="/ppt/diagrams/data1.xml" Id="rId2" /><Relationship Type="http://schemas.openxmlformats.org/officeDocument/2006/relationships/slideLayout" Target="/ppt/slideLayouts/slideLayout7.xml" Id="rId1" /><Relationship Type="http://schemas.microsoft.com/office/2007/relationships/diagramDrawing" Target="/ppt/diagrams/drawing1.xml" Id="rId6" /><Relationship Type="http://schemas.microsoft.com/office/2007/relationships/diagramDrawing" Target="/ppt/diagrams/drawing2.xml" Id="rId11" /><Relationship Type="http://schemas.openxmlformats.org/officeDocument/2006/relationships/diagramColors" Target="/ppt/diagrams/colors1.xml" Id="rId5" /><Relationship Type="http://schemas.openxmlformats.org/officeDocument/2006/relationships/diagramColors" Target="/ppt/diagrams/colors2.xml" Id="rId10" /><Relationship Type="http://schemas.openxmlformats.org/officeDocument/2006/relationships/diagramQuickStyle" Target="/ppt/diagrams/quickStyle1.xml" Id="rId4" /><Relationship Type="http://schemas.openxmlformats.org/officeDocument/2006/relationships/diagramQuickStyle" Target="/ppt/diagrams/quickStyle2.xml" Id="rId9" /></Relationships>
</file>

<file path=ppt/slides/_rels/slide20.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21.xml.rels>&#65279;<?xml version="1.0" encoding="utf-8"?><Relationships xmlns="http://schemas.openxmlformats.org/package/2006/relationships"><Relationship Type="http://schemas.openxmlformats.org/officeDocument/2006/relationships/diagramLayout" Target="/ppt/diagrams/layout30.xml" Id="rId3" /><Relationship Type="http://schemas.openxmlformats.org/officeDocument/2006/relationships/diagramData" Target="/ppt/diagrams/data30.xml" Id="rId2" /><Relationship Type="http://schemas.openxmlformats.org/officeDocument/2006/relationships/slideLayout" Target="/ppt/slideLayouts/slideLayout7.xml" Id="rId1" /><Relationship Type="http://schemas.microsoft.com/office/2007/relationships/diagramDrawing" Target="/ppt/diagrams/drawing30.xml" Id="rId6" /><Relationship Type="http://schemas.openxmlformats.org/officeDocument/2006/relationships/diagramColors" Target="/ppt/diagrams/colors30.xml" Id="rId5" /><Relationship Type="http://schemas.openxmlformats.org/officeDocument/2006/relationships/diagramQuickStyle" Target="/ppt/diagrams/quickStyle30.xml" Id="rId4" /></Relationships>
</file>

<file path=ppt/slides/_rels/slide22.xml.rels>&#65279;<?xml version="1.0" encoding="utf-8"?><Relationships xmlns="http://schemas.openxmlformats.org/package/2006/relationships"><Relationship Type="http://schemas.openxmlformats.org/officeDocument/2006/relationships/diagramLayout" Target="/ppt/diagrams/layout32.xml" Id="rId8" /><Relationship Type="http://schemas.openxmlformats.org/officeDocument/2006/relationships/diagramLayout" Target="/ppt/diagrams/layout33.xml" Id="rId13" /><Relationship Type="http://schemas.openxmlformats.org/officeDocument/2006/relationships/diagramLayout" Target="/ppt/diagrams/layout34.xml" Id="rId18" /><Relationship Type="http://schemas.openxmlformats.org/officeDocument/2006/relationships/diagramLayout" Target="/ppt/diagrams/layout31.xml" Id="rId3" /><Relationship Type="http://schemas.microsoft.com/office/2007/relationships/diagramDrawing" Target="/ppt/diagrams/drawing34.xml" Id="rId21" /><Relationship Type="http://schemas.openxmlformats.org/officeDocument/2006/relationships/diagramData" Target="/ppt/diagrams/data32.xml" Id="rId7" /><Relationship Type="http://schemas.openxmlformats.org/officeDocument/2006/relationships/diagramData" Target="/ppt/diagrams/data33.xml" Id="rId12" /><Relationship Type="http://schemas.openxmlformats.org/officeDocument/2006/relationships/diagramData" Target="/ppt/diagrams/data34.xml" Id="rId17" /><Relationship Type="http://schemas.openxmlformats.org/officeDocument/2006/relationships/diagramData" Target="/ppt/diagrams/data31.xml" Id="rId2" /><Relationship Type="http://schemas.microsoft.com/office/2007/relationships/diagramDrawing" Target="/ppt/diagrams/drawing33.xml" Id="rId16" /><Relationship Type="http://schemas.openxmlformats.org/officeDocument/2006/relationships/diagramColors" Target="/ppt/diagrams/colors34.xml" Id="rId20" /><Relationship Type="http://schemas.openxmlformats.org/officeDocument/2006/relationships/slideLayout" Target="/ppt/slideLayouts/slideLayout7.xml" Id="rId1" /><Relationship Type="http://schemas.microsoft.com/office/2007/relationships/diagramDrawing" Target="/ppt/diagrams/drawing31.xml" Id="rId6" /><Relationship Type="http://schemas.microsoft.com/office/2007/relationships/diagramDrawing" Target="/ppt/diagrams/drawing32.xml" Id="rId11" /><Relationship Type="http://schemas.openxmlformats.org/officeDocument/2006/relationships/diagramColors" Target="/ppt/diagrams/colors31.xml" Id="rId5" /><Relationship Type="http://schemas.openxmlformats.org/officeDocument/2006/relationships/diagramColors" Target="/ppt/diagrams/colors33.xml" Id="rId15" /><Relationship Type="http://schemas.openxmlformats.org/officeDocument/2006/relationships/diagramColors" Target="/ppt/diagrams/colors32.xml" Id="rId10" /><Relationship Type="http://schemas.openxmlformats.org/officeDocument/2006/relationships/diagramQuickStyle" Target="/ppt/diagrams/quickStyle34.xml" Id="rId19" /><Relationship Type="http://schemas.openxmlformats.org/officeDocument/2006/relationships/diagramQuickStyle" Target="/ppt/diagrams/quickStyle31.xml" Id="rId4" /><Relationship Type="http://schemas.openxmlformats.org/officeDocument/2006/relationships/diagramQuickStyle" Target="/ppt/diagrams/quickStyle32.xml" Id="rId9" /><Relationship Type="http://schemas.openxmlformats.org/officeDocument/2006/relationships/diagramQuickStyle" Target="/ppt/diagrams/quickStyle33.xml" Id="rId14" /></Relationships>
</file>

<file path=ppt/slides/_rels/slide23.xml.rels>&#65279;<?xml version="1.0" encoding="utf-8"?><Relationships xmlns="http://schemas.openxmlformats.org/package/2006/relationships"><Relationship Type="http://schemas.openxmlformats.org/officeDocument/2006/relationships/diagramLayout" Target="/ppt/diagrams/layout35.xml" Id="rId3" /><Relationship Type="http://schemas.openxmlformats.org/officeDocument/2006/relationships/image" Target="/ppt/media/image14.png" Id="rId7" /><Relationship Type="http://schemas.openxmlformats.org/officeDocument/2006/relationships/diagramData" Target="/ppt/diagrams/data35.xml" Id="rId2" /><Relationship Type="http://schemas.openxmlformats.org/officeDocument/2006/relationships/slideLayout" Target="/ppt/slideLayouts/slideLayout7.xml" Id="rId1" /><Relationship Type="http://schemas.microsoft.com/office/2007/relationships/diagramDrawing" Target="/ppt/diagrams/drawing35.xml" Id="rId6" /><Relationship Type="http://schemas.openxmlformats.org/officeDocument/2006/relationships/diagramColors" Target="/ppt/diagrams/colors35.xml" Id="rId5" /><Relationship Type="http://schemas.openxmlformats.org/officeDocument/2006/relationships/diagramQuickStyle" Target="/ppt/diagrams/quickStyle35.xml" Id="rId4" /></Relationships>
</file>

<file path=ppt/slides/_rels/slide24.xml.rels>&#65279;<?xml version="1.0" encoding="utf-8"?><Relationships xmlns="http://schemas.openxmlformats.org/package/2006/relationships"><Relationship Type="http://schemas.openxmlformats.org/officeDocument/2006/relationships/diagramLayout" Target="/ppt/diagrams/layout37.xml" Id="rId8" /><Relationship Type="http://schemas.openxmlformats.org/officeDocument/2006/relationships/diagramLayout" Target="/ppt/diagrams/layout36.xml" Id="rId3" /><Relationship Type="http://schemas.openxmlformats.org/officeDocument/2006/relationships/diagramData" Target="/ppt/diagrams/data37.xml" Id="rId7" /><Relationship Type="http://schemas.openxmlformats.org/officeDocument/2006/relationships/diagramData" Target="/ppt/diagrams/data36.xml" Id="rId2" /><Relationship Type="http://schemas.openxmlformats.org/officeDocument/2006/relationships/slideLayout" Target="/ppt/slideLayouts/slideLayout7.xml" Id="rId1" /><Relationship Type="http://schemas.microsoft.com/office/2007/relationships/diagramDrawing" Target="/ppt/diagrams/drawing36.xml" Id="rId6" /><Relationship Type="http://schemas.microsoft.com/office/2007/relationships/diagramDrawing" Target="/ppt/diagrams/drawing37.xml" Id="rId11" /><Relationship Type="http://schemas.openxmlformats.org/officeDocument/2006/relationships/diagramColors" Target="/ppt/diagrams/colors36.xml" Id="rId5" /><Relationship Type="http://schemas.openxmlformats.org/officeDocument/2006/relationships/diagramColors" Target="/ppt/diagrams/colors37.xml" Id="rId10" /><Relationship Type="http://schemas.openxmlformats.org/officeDocument/2006/relationships/diagramQuickStyle" Target="/ppt/diagrams/quickStyle36.xml" Id="rId4" /><Relationship Type="http://schemas.openxmlformats.org/officeDocument/2006/relationships/diagramQuickStyle" Target="/ppt/diagrams/quickStyle37.xml" Id="rId9" /></Relationships>
</file>

<file path=ppt/slides/_rels/slide25.xml.rels>&#65279;<?xml version="1.0" encoding="utf-8"?><Relationships xmlns="http://schemas.openxmlformats.org/package/2006/relationships"><Relationship Type="http://schemas.openxmlformats.org/officeDocument/2006/relationships/diagramLayout" Target="/ppt/diagrams/layout39.xml" Id="rId8" /><Relationship Type="http://schemas.openxmlformats.org/officeDocument/2006/relationships/diagramLayout" Target="/ppt/diagrams/layout38.xml" Id="rId3" /><Relationship Type="http://schemas.openxmlformats.org/officeDocument/2006/relationships/diagramData" Target="/ppt/diagrams/data39.xml" Id="rId7" /><Relationship Type="http://schemas.openxmlformats.org/officeDocument/2006/relationships/diagramData" Target="/ppt/diagrams/data38.xml" Id="rId2" /><Relationship Type="http://schemas.openxmlformats.org/officeDocument/2006/relationships/slideLayout" Target="/ppt/slideLayouts/slideLayout7.xml" Id="rId1" /><Relationship Type="http://schemas.microsoft.com/office/2007/relationships/diagramDrawing" Target="/ppt/diagrams/drawing38.xml" Id="rId6" /><Relationship Type="http://schemas.microsoft.com/office/2007/relationships/diagramDrawing" Target="/ppt/diagrams/drawing39.xml" Id="rId11" /><Relationship Type="http://schemas.openxmlformats.org/officeDocument/2006/relationships/diagramColors" Target="/ppt/diagrams/colors38.xml" Id="rId5" /><Relationship Type="http://schemas.openxmlformats.org/officeDocument/2006/relationships/diagramColors" Target="/ppt/diagrams/colors39.xml" Id="rId10" /><Relationship Type="http://schemas.openxmlformats.org/officeDocument/2006/relationships/diagramQuickStyle" Target="/ppt/diagrams/quickStyle38.xml" Id="rId4" /><Relationship Type="http://schemas.openxmlformats.org/officeDocument/2006/relationships/diagramQuickStyle" Target="/ppt/diagrams/quickStyle39.xml" Id="rId9" /></Relationships>
</file>

<file path=ppt/slides/_rels/slide26.xml.rels>&#65279;<?xml version="1.0" encoding="utf-8"?><Relationships xmlns="http://schemas.openxmlformats.org/package/2006/relationships"><Relationship Type="http://schemas.openxmlformats.org/officeDocument/2006/relationships/image" Target="/ppt/media/image15.png" Id="rId2" /><Relationship Type="http://schemas.openxmlformats.org/officeDocument/2006/relationships/slideLayout" Target="/ppt/slideLayouts/slideLayout7.xml" Id="rId1" /></Relationships>
</file>

<file path=ppt/slides/_rels/slide27.xml.rels>&#65279;<?xml version="1.0" encoding="utf-8"?><Relationships xmlns="http://schemas.openxmlformats.org/package/2006/relationships"><Relationship Type="http://schemas.openxmlformats.org/officeDocument/2006/relationships/image" Target="/ppt/media/image16.png" Id="rId2" /><Relationship Type="http://schemas.openxmlformats.org/officeDocument/2006/relationships/slideLayout" Target="/ppt/slideLayouts/slideLayout7.xml" Id="rId1" /></Relationships>
</file>

<file path=ppt/slides/_rels/slide28.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29.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3.xml.rels>&#65279;<?xml version="1.0" encoding="utf-8"?><Relationships xmlns="http://schemas.openxmlformats.org/package/2006/relationships"><Relationship Type="http://schemas.openxmlformats.org/officeDocument/2006/relationships/diagramLayout" Target="/ppt/diagrams/layout5.xml" Id="rId13" /><Relationship Type="http://schemas.openxmlformats.org/officeDocument/2006/relationships/diagramLayout" Target="/ppt/diagrams/layout6.xml" Id="rId18" /><Relationship Type="http://schemas.microsoft.com/office/2007/relationships/diagramDrawing" Target="/ppt/diagrams/drawing7.xml" Id="rId26" /><Relationship Type="http://schemas.openxmlformats.org/officeDocument/2006/relationships/diagramQuickStyle" Target="/ppt/diagrams/quickStyle10.xml" Id="rId39" /><Relationship Type="http://schemas.microsoft.com/office/2007/relationships/diagramDrawing" Target="/ppt/diagrams/drawing6.xml" Id="rId21" /><Relationship Type="http://schemas.openxmlformats.org/officeDocument/2006/relationships/diagramQuickStyle" Target="/ppt/diagrams/quickStyle9.xml" Id="rId34" /><Relationship Type="http://schemas.openxmlformats.org/officeDocument/2006/relationships/diagramData" Target="/ppt/diagrams/data11.xml" Id="rId42" /><Relationship Type="http://schemas.openxmlformats.org/officeDocument/2006/relationships/diagramData" Target="/ppt/diagrams/data4.xml" Id="rId7" /><Relationship Type="http://schemas.openxmlformats.org/officeDocument/2006/relationships/diagramData" Target="/ppt/diagrams/data3.xml" Id="rId2" /><Relationship Type="http://schemas.microsoft.com/office/2007/relationships/diagramDrawing" Target="/ppt/diagrams/drawing5.xml" Id="rId16" /><Relationship Type="http://schemas.openxmlformats.org/officeDocument/2006/relationships/diagramQuickStyle" Target="/ppt/diagrams/quickStyle8.xml" Id="rId29" /><Relationship Type="http://schemas.openxmlformats.org/officeDocument/2006/relationships/slideLayout" Target="/ppt/slideLayouts/slideLayout7.xml" Id="rId1" /><Relationship Type="http://schemas.microsoft.com/office/2007/relationships/diagramDrawing" Target="/ppt/diagrams/drawing3.xml" Id="rId6" /><Relationship Type="http://schemas.microsoft.com/office/2007/relationships/diagramDrawing" Target="/ppt/diagrams/drawing4.xml" Id="rId11" /><Relationship Type="http://schemas.openxmlformats.org/officeDocument/2006/relationships/diagramQuickStyle" Target="/ppt/diagrams/quickStyle7.xml" Id="rId24" /><Relationship Type="http://schemas.openxmlformats.org/officeDocument/2006/relationships/diagramData" Target="/ppt/diagrams/data9.xml" Id="rId32" /><Relationship Type="http://schemas.openxmlformats.org/officeDocument/2006/relationships/diagramData" Target="/ppt/diagrams/data10.xml" Id="rId37" /><Relationship Type="http://schemas.openxmlformats.org/officeDocument/2006/relationships/diagramColors" Target="/ppt/diagrams/colors10.xml" Id="rId40" /><Relationship Type="http://schemas.openxmlformats.org/officeDocument/2006/relationships/diagramColors" Target="/ppt/diagrams/colors11.xml" Id="rId45" /><Relationship Type="http://schemas.openxmlformats.org/officeDocument/2006/relationships/diagramColors" Target="/ppt/diagrams/colors3.xml" Id="rId5" /><Relationship Type="http://schemas.openxmlformats.org/officeDocument/2006/relationships/diagramColors" Target="/ppt/diagrams/colors5.xml" Id="rId15" /><Relationship Type="http://schemas.openxmlformats.org/officeDocument/2006/relationships/diagramLayout" Target="/ppt/diagrams/layout7.xml" Id="rId23" /><Relationship Type="http://schemas.openxmlformats.org/officeDocument/2006/relationships/diagramLayout" Target="/ppt/diagrams/layout8.xml" Id="rId28" /><Relationship Type="http://schemas.microsoft.com/office/2007/relationships/diagramDrawing" Target="/ppt/diagrams/drawing9.xml" Id="rId36" /><Relationship Type="http://schemas.openxmlformats.org/officeDocument/2006/relationships/diagramColors" Target="/ppt/diagrams/colors4.xml" Id="rId10" /><Relationship Type="http://schemas.openxmlformats.org/officeDocument/2006/relationships/diagramQuickStyle" Target="/ppt/diagrams/quickStyle6.xml" Id="rId19" /><Relationship Type="http://schemas.microsoft.com/office/2007/relationships/diagramDrawing" Target="/ppt/diagrams/drawing8.xml" Id="rId31" /><Relationship Type="http://schemas.openxmlformats.org/officeDocument/2006/relationships/diagramQuickStyle" Target="/ppt/diagrams/quickStyle11.xml" Id="rId44" /><Relationship Type="http://schemas.openxmlformats.org/officeDocument/2006/relationships/diagramQuickStyle" Target="/ppt/diagrams/quickStyle3.xml" Id="rId4" /><Relationship Type="http://schemas.openxmlformats.org/officeDocument/2006/relationships/diagramQuickStyle" Target="/ppt/diagrams/quickStyle4.xml" Id="rId9" /><Relationship Type="http://schemas.openxmlformats.org/officeDocument/2006/relationships/diagramQuickStyle" Target="/ppt/diagrams/quickStyle5.xml" Id="rId14" /><Relationship Type="http://schemas.openxmlformats.org/officeDocument/2006/relationships/diagramData" Target="/ppt/diagrams/data7.xml" Id="rId22" /><Relationship Type="http://schemas.openxmlformats.org/officeDocument/2006/relationships/diagramData" Target="/ppt/diagrams/data8.xml" Id="rId27" /><Relationship Type="http://schemas.openxmlformats.org/officeDocument/2006/relationships/diagramColors" Target="/ppt/diagrams/colors8.xml" Id="rId30" /><Relationship Type="http://schemas.openxmlformats.org/officeDocument/2006/relationships/diagramColors" Target="/ppt/diagrams/colors9.xml" Id="rId35" /><Relationship Type="http://schemas.openxmlformats.org/officeDocument/2006/relationships/diagramLayout" Target="/ppt/diagrams/layout11.xml" Id="rId43" /><Relationship Type="http://schemas.openxmlformats.org/officeDocument/2006/relationships/diagramLayout" Target="/ppt/diagrams/layout4.xml" Id="rId8" /><Relationship Type="http://schemas.openxmlformats.org/officeDocument/2006/relationships/diagramLayout" Target="/ppt/diagrams/layout3.xml" Id="rId3" /><Relationship Type="http://schemas.openxmlformats.org/officeDocument/2006/relationships/diagramData" Target="/ppt/diagrams/data5.xml" Id="rId12" /><Relationship Type="http://schemas.openxmlformats.org/officeDocument/2006/relationships/diagramData" Target="/ppt/diagrams/data6.xml" Id="rId17" /><Relationship Type="http://schemas.openxmlformats.org/officeDocument/2006/relationships/diagramColors" Target="/ppt/diagrams/colors7.xml" Id="rId25" /><Relationship Type="http://schemas.openxmlformats.org/officeDocument/2006/relationships/diagramLayout" Target="/ppt/diagrams/layout9.xml" Id="rId33" /><Relationship Type="http://schemas.openxmlformats.org/officeDocument/2006/relationships/diagramLayout" Target="/ppt/diagrams/layout10.xml" Id="rId38" /><Relationship Type="http://schemas.microsoft.com/office/2007/relationships/diagramDrawing" Target="/ppt/diagrams/drawing11.xml" Id="rId46" /><Relationship Type="http://schemas.openxmlformats.org/officeDocument/2006/relationships/diagramColors" Target="/ppt/diagrams/colors6.xml" Id="rId20" /><Relationship Type="http://schemas.microsoft.com/office/2007/relationships/diagramDrawing" Target="/ppt/diagrams/drawing10.xml" Id="rId41" /></Relationships>
</file>

<file path=ppt/slides/_rels/slide30.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31.xml.rels>&#65279;<?xml version="1.0" encoding="utf-8"?><Relationships xmlns="http://schemas.openxmlformats.org/package/2006/relationships"><Relationship Type="http://schemas.openxmlformats.org/officeDocument/2006/relationships/image" Target="/ppt/media/image17.png" Id="rId2" /><Relationship Type="http://schemas.openxmlformats.org/officeDocument/2006/relationships/slideLayout" Target="/ppt/slideLayouts/slideLayout7.xml" Id="rId1" /></Relationships>
</file>

<file path=ppt/slides/_rels/slide32.xml.rels>&#65279;<?xml version="1.0" encoding="utf-8"?><Relationships xmlns="http://schemas.openxmlformats.org/package/2006/relationships"><Relationship Type="http://schemas.microsoft.com/office/2007/relationships/diagramDrawing" Target="/ppt/diagrams/drawing40.xml" Id="rId8" /><Relationship Type="http://schemas.openxmlformats.org/officeDocument/2006/relationships/image" Target="/ppt/media/image19.png" Id="rId3" /><Relationship Type="http://schemas.openxmlformats.org/officeDocument/2006/relationships/diagramColors" Target="/ppt/diagrams/colors40.xml" Id="rId7" /><Relationship Type="http://schemas.openxmlformats.org/officeDocument/2006/relationships/image" Target="/ppt/media/image18.png" Id="rId2" /><Relationship Type="http://schemas.openxmlformats.org/officeDocument/2006/relationships/slideLayout" Target="/ppt/slideLayouts/slideLayout7.xml" Id="rId1" /><Relationship Type="http://schemas.openxmlformats.org/officeDocument/2006/relationships/diagramQuickStyle" Target="/ppt/diagrams/quickStyle40.xml" Id="rId6" /><Relationship Type="http://schemas.openxmlformats.org/officeDocument/2006/relationships/diagramLayout" Target="/ppt/diagrams/layout40.xml" Id="rId5" /><Relationship Type="http://schemas.openxmlformats.org/officeDocument/2006/relationships/diagramData" Target="/ppt/diagrams/data40.xml" Id="rId4" /></Relationships>
</file>

<file path=ppt/slides/_rels/slide33.xml.rels>&#65279;<?xml version="1.0" encoding="utf-8"?><Relationships xmlns="http://schemas.openxmlformats.org/package/2006/relationships"><Relationship Type="http://schemas.openxmlformats.org/officeDocument/2006/relationships/image" Target="/ppt/media/image21.png" Id="rId3" /><Relationship Type="http://schemas.openxmlformats.org/officeDocument/2006/relationships/image" Target="/ppt/media/image20.png" Id="rId2" /><Relationship Type="http://schemas.openxmlformats.org/officeDocument/2006/relationships/slideLayout" Target="/ppt/slideLayouts/slideLayout7.xml" Id="rId1" /></Relationships>
</file>

<file path=ppt/slides/_rels/slide34.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35.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36.xml.rels>&#65279;<?xml version="1.0" encoding="utf-8"?><Relationships xmlns="http://schemas.openxmlformats.org/package/2006/relationships"><Relationship Type="http://schemas.openxmlformats.org/officeDocument/2006/relationships/image" Target="/ppt/media/image22.png" Id="rId2" /><Relationship Type="http://schemas.openxmlformats.org/officeDocument/2006/relationships/slideLayout" Target="/ppt/slideLayouts/slideLayout7.xml" Id="rId1" /></Relationships>
</file>

<file path=ppt/slides/_rels/slide37.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38.xml.rels>&#65279;<?xml version="1.0" encoding="utf-8"?><Relationships xmlns="http://schemas.openxmlformats.org/package/2006/relationships"><Relationship Type="http://schemas.openxmlformats.org/officeDocument/2006/relationships/image" Target="/ppt/media/image23.png" Id="rId2" /><Relationship Type="http://schemas.openxmlformats.org/officeDocument/2006/relationships/slideLayout" Target="/ppt/slideLayouts/slideLayout7.xml" Id="rId1" /></Relationships>
</file>

<file path=ppt/slides/_rels/slide39.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4.xml.rels>&#65279;<?xml version="1.0" encoding="utf-8"?><Relationships xmlns="http://schemas.openxmlformats.org/package/2006/relationships"><Relationship Type="http://schemas.openxmlformats.org/officeDocument/2006/relationships/diagramLayout" Target="/ppt/diagrams/layout12.xml" Id="rId3" /><Relationship Type="http://schemas.openxmlformats.org/officeDocument/2006/relationships/diagramData" Target="/ppt/diagrams/data12.xml" Id="rId2" /><Relationship Type="http://schemas.openxmlformats.org/officeDocument/2006/relationships/slideLayout" Target="/ppt/slideLayouts/slideLayout7.xml" Id="rId1" /><Relationship Type="http://schemas.microsoft.com/office/2007/relationships/diagramDrawing" Target="/ppt/diagrams/drawing12.xml" Id="rId6" /><Relationship Type="http://schemas.openxmlformats.org/officeDocument/2006/relationships/diagramColors" Target="/ppt/diagrams/colors12.xml" Id="rId5" /><Relationship Type="http://schemas.openxmlformats.org/officeDocument/2006/relationships/diagramQuickStyle" Target="/ppt/diagrams/quickStyle12.xml" Id="rId4" /></Relationships>
</file>

<file path=ppt/slides/_rels/slide40.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41.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42.xml.rels>&#65279;<?xml version="1.0" encoding="utf-8"?><Relationships xmlns="http://schemas.openxmlformats.org/package/2006/relationships"><Relationship Type="http://schemas.openxmlformats.org/officeDocument/2006/relationships/image" Target="/ppt/media/image24.jpeg" Id="rId3" /><Relationship Type="http://schemas.openxmlformats.org/officeDocument/2006/relationships/notesSlide" Target="/ppt/notesSlides/notesSlide5.xml" Id="rId2" /><Relationship Type="http://schemas.openxmlformats.org/officeDocument/2006/relationships/slideLayout" Target="/ppt/slideLayouts/slideLayout17.xml" Id="rId1" /><Relationship Type="http://schemas.openxmlformats.org/officeDocument/2006/relationships/image" Target="/ppt/media/image25.png" Id="rId4" /></Relationships>
</file>

<file path=ppt/slides/_rels/slide5.xml.rels>&#65279;<?xml version="1.0" encoding="utf-8"?><Relationships xmlns="http://schemas.openxmlformats.org/package/2006/relationships"><Relationship Type="http://schemas.openxmlformats.org/officeDocument/2006/relationships/diagramLayout" Target="/ppt/diagrams/layout14.xml" Id="rId8" /><Relationship Type="http://schemas.openxmlformats.org/officeDocument/2006/relationships/diagramLayout" Target="/ppt/diagrams/layout13.xml" Id="rId3" /><Relationship Type="http://schemas.openxmlformats.org/officeDocument/2006/relationships/diagramData" Target="/ppt/diagrams/data14.xml" Id="rId7" /><Relationship Type="http://schemas.openxmlformats.org/officeDocument/2006/relationships/diagramData" Target="/ppt/diagrams/data13.xml" Id="rId2" /><Relationship Type="http://schemas.openxmlformats.org/officeDocument/2006/relationships/slideLayout" Target="/ppt/slideLayouts/slideLayout7.xml" Id="rId1" /><Relationship Type="http://schemas.microsoft.com/office/2007/relationships/diagramDrawing" Target="/ppt/diagrams/drawing13.xml" Id="rId6" /><Relationship Type="http://schemas.microsoft.com/office/2007/relationships/diagramDrawing" Target="/ppt/diagrams/drawing14.xml" Id="rId11" /><Relationship Type="http://schemas.openxmlformats.org/officeDocument/2006/relationships/diagramColors" Target="/ppt/diagrams/colors13.xml" Id="rId5" /><Relationship Type="http://schemas.openxmlformats.org/officeDocument/2006/relationships/diagramColors" Target="/ppt/diagrams/colors14.xml" Id="rId10" /><Relationship Type="http://schemas.openxmlformats.org/officeDocument/2006/relationships/diagramQuickStyle" Target="/ppt/diagrams/quickStyle13.xml" Id="rId4" /><Relationship Type="http://schemas.openxmlformats.org/officeDocument/2006/relationships/diagramQuickStyle" Target="/ppt/diagrams/quickStyle14.xml" Id="rId9" /></Relationships>
</file>

<file path=ppt/slides/_rels/slide6.xml.rels>&#65279;<?xml version="1.0" encoding="utf-8"?><Relationships xmlns="http://schemas.openxmlformats.org/package/2006/relationships"><Relationship Type="http://schemas.openxmlformats.org/officeDocument/2006/relationships/diagramLayout" Target="/ppt/diagrams/layout16.xml" Id="rId8" /><Relationship Type="http://schemas.openxmlformats.org/officeDocument/2006/relationships/diagramLayout" Target="/ppt/diagrams/layout17.xml" Id="rId13" /><Relationship Type="http://schemas.openxmlformats.org/officeDocument/2006/relationships/diagramLayout" Target="/ppt/diagrams/layout18.xml" Id="rId18" /><Relationship Type="http://schemas.microsoft.com/office/2007/relationships/diagramDrawing" Target="/ppt/diagrams/drawing19.xml" Id="rId26" /><Relationship Type="http://schemas.openxmlformats.org/officeDocument/2006/relationships/diagramLayout" Target="/ppt/diagrams/layout15.xml" Id="rId3" /><Relationship Type="http://schemas.microsoft.com/office/2007/relationships/diagramDrawing" Target="/ppt/diagrams/drawing18.xml" Id="rId21" /><Relationship Type="http://schemas.openxmlformats.org/officeDocument/2006/relationships/diagramData" Target="/ppt/diagrams/data16.xml" Id="rId7" /><Relationship Type="http://schemas.openxmlformats.org/officeDocument/2006/relationships/diagramData" Target="/ppt/diagrams/data17.xml" Id="rId12" /><Relationship Type="http://schemas.openxmlformats.org/officeDocument/2006/relationships/diagramData" Target="/ppt/diagrams/data18.xml" Id="rId17" /><Relationship Type="http://schemas.openxmlformats.org/officeDocument/2006/relationships/diagramColors" Target="/ppt/diagrams/colors19.xml" Id="rId25" /><Relationship Type="http://schemas.openxmlformats.org/officeDocument/2006/relationships/diagramData" Target="/ppt/diagrams/data15.xml" Id="rId2" /><Relationship Type="http://schemas.microsoft.com/office/2007/relationships/diagramDrawing" Target="/ppt/diagrams/drawing17.xml" Id="rId16" /><Relationship Type="http://schemas.openxmlformats.org/officeDocument/2006/relationships/diagramColors" Target="/ppt/diagrams/colors18.xml" Id="rId20" /><Relationship Type="http://schemas.openxmlformats.org/officeDocument/2006/relationships/slideLayout" Target="/ppt/slideLayouts/slideLayout7.xml" Id="rId1" /><Relationship Type="http://schemas.microsoft.com/office/2007/relationships/diagramDrawing" Target="/ppt/diagrams/drawing15.xml" Id="rId6" /><Relationship Type="http://schemas.microsoft.com/office/2007/relationships/diagramDrawing" Target="/ppt/diagrams/drawing16.xml" Id="rId11" /><Relationship Type="http://schemas.openxmlformats.org/officeDocument/2006/relationships/diagramQuickStyle" Target="/ppt/diagrams/quickStyle19.xml" Id="rId24" /><Relationship Type="http://schemas.openxmlformats.org/officeDocument/2006/relationships/diagramColors" Target="/ppt/diagrams/colors15.xml" Id="rId5" /><Relationship Type="http://schemas.openxmlformats.org/officeDocument/2006/relationships/diagramColors" Target="/ppt/diagrams/colors17.xml" Id="rId15" /><Relationship Type="http://schemas.openxmlformats.org/officeDocument/2006/relationships/diagramLayout" Target="/ppt/diagrams/layout19.xml" Id="rId23" /><Relationship Type="http://schemas.openxmlformats.org/officeDocument/2006/relationships/diagramColors" Target="/ppt/diagrams/colors16.xml" Id="rId10" /><Relationship Type="http://schemas.openxmlformats.org/officeDocument/2006/relationships/diagramQuickStyle" Target="/ppt/diagrams/quickStyle18.xml" Id="rId19" /><Relationship Type="http://schemas.openxmlformats.org/officeDocument/2006/relationships/diagramQuickStyle" Target="/ppt/diagrams/quickStyle15.xml" Id="rId4" /><Relationship Type="http://schemas.openxmlformats.org/officeDocument/2006/relationships/diagramQuickStyle" Target="/ppt/diagrams/quickStyle16.xml" Id="rId9" /><Relationship Type="http://schemas.openxmlformats.org/officeDocument/2006/relationships/diagramQuickStyle" Target="/ppt/diagrams/quickStyle17.xml" Id="rId14" /><Relationship Type="http://schemas.openxmlformats.org/officeDocument/2006/relationships/diagramData" Target="/ppt/diagrams/data19.xml" Id="rId22" /></Relationships>
</file>

<file path=ppt/slides/_rels/slide7.xml.rels>&#65279;<?xml version="1.0" encoding="utf-8"?><Relationships xmlns="http://schemas.openxmlformats.org/package/2006/relationships"><Relationship Type="http://schemas.openxmlformats.org/officeDocument/2006/relationships/diagramLayout" Target="/ppt/diagrams/layout20.xml" Id="rId3" /><Relationship Type="http://schemas.openxmlformats.org/officeDocument/2006/relationships/image" Target="/ppt/media/image8.jpeg" Id="rId7" /><Relationship Type="http://schemas.openxmlformats.org/officeDocument/2006/relationships/diagramData" Target="/ppt/diagrams/data20.xml" Id="rId2" /><Relationship Type="http://schemas.openxmlformats.org/officeDocument/2006/relationships/slideLayout" Target="/ppt/slideLayouts/slideLayout7.xml" Id="rId1" /><Relationship Type="http://schemas.microsoft.com/office/2007/relationships/diagramDrawing" Target="/ppt/diagrams/drawing20.xml" Id="rId6" /><Relationship Type="http://schemas.openxmlformats.org/officeDocument/2006/relationships/diagramColors" Target="/ppt/diagrams/colors20.xml" Id="rId5" /><Relationship Type="http://schemas.openxmlformats.org/officeDocument/2006/relationships/diagramQuickStyle" Target="/ppt/diagrams/quickStyle20.xml" Id="rId4" /></Relationships>
</file>

<file path=ppt/slides/_rels/slide8.xml.rels>&#65279;<?xml version="1.0" encoding="utf-8"?><Relationships xmlns="http://schemas.openxmlformats.org/package/2006/relationships"><Relationship Type="http://schemas.openxmlformats.org/officeDocument/2006/relationships/diagramData" Target="/ppt/diagrams/data22.xml" Id="rId8" /><Relationship Type="http://schemas.openxmlformats.org/officeDocument/2006/relationships/diagramData" Target="/ppt/diagrams/data21.xml" Id="rId3" /><Relationship Type="http://schemas.microsoft.com/office/2007/relationships/diagramDrawing" Target="/ppt/diagrams/drawing21.xml" Id="rId7" /><Relationship Type="http://schemas.microsoft.com/office/2007/relationships/diagramDrawing" Target="/ppt/diagrams/drawing22.xml" Id="rId12" /><Relationship Type="http://schemas.openxmlformats.org/officeDocument/2006/relationships/notesSlide" Target="/ppt/notesSlides/notesSlide2.xml" Id="rId2" /><Relationship Type="http://schemas.openxmlformats.org/officeDocument/2006/relationships/slideLayout" Target="/ppt/slideLayouts/slideLayout7.xml" Id="rId1" /><Relationship Type="http://schemas.openxmlformats.org/officeDocument/2006/relationships/diagramColors" Target="/ppt/diagrams/colors21.xml" Id="rId6" /><Relationship Type="http://schemas.openxmlformats.org/officeDocument/2006/relationships/diagramColors" Target="/ppt/diagrams/colors22.xml" Id="rId11" /><Relationship Type="http://schemas.openxmlformats.org/officeDocument/2006/relationships/diagramQuickStyle" Target="/ppt/diagrams/quickStyle21.xml" Id="rId5" /><Relationship Type="http://schemas.openxmlformats.org/officeDocument/2006/relationships/diagramQuickStyle" Target="/ppt/diagrams/quickStyle22.xml" Id="rId10" /><Relationship Type="http://schemas.openxmlformats.org/officeDocument/2006/relationships/diagramLayout" Target="/ppt/diagrams/layout21.xml" Id="rId4" /><Relationship Type="http://schemas.openxmlformats.org/officeDocument/2006/relationships/diagramLayout" Target="/ppt/diagrams/layout22.xml" Id="rId9" /></Relationships>
</file>

<file path=ppt/slides/_rels/slide9.xml.rels>&#65279;<?xml version="1.0" encoding="utf-8"?><Relationships xmlns="http://schemas.openxmlformats.org/package/2006/relationships"><Relationship Type="http://schemas.openxmlformats.org/officeDocument/2006/relationships/slideLayout" Target="/ppt/slideLayouts/slideLayout7.xml" Id="rId1"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0"/>
        <p:cNvGrpSpPr/>
        <p:nvPr/>
      </p:nvGrpSpPr>
      <p:grpSpPr>
        <a:xfrm>
          <a:off x="0" y="0"/>
          <a:ext cx="0" cy="0"/>
          <a:chOff x="0" y="0"/>
          <a:chExt cx="0" cy="0"/>
        </a:xfrm>
      </p:grpSpPr>
      <p:pic>
        <p:nvPicPr>
          <p:cNvPr id="81" name="Google Shape;81;p1" descr="Imagen digital de una ciudad&#10;&#10;Descripción generada automáticamente con confianza baja"/>
          <p:cNvPicPr preferRelativeResize="0"/>
          <p:nvPr/>
        </p:nvPicPr>
        <p:blipFill rotWithShape="1">
          <a:blip r:embed="rId3" cstate="email"/>
          <a:srcRect t="-205"/>
          <a:stretch>
            <a:fillRect/>
          </a:stretch>
        </p:blipFill>
        <p:spPr>
          <a:xfrm>
            <a:off x="0" y="1"/>
            <a:ext cx="9144000" cy="6091540"/>
          </a:xfrm>
          <a:prstGeom prst="rect">
            <a:avLst/>
          </a:prstGeom>
          <a:noFill/>
          <a:ln>
            <a:noFill/>
          </a:ln>
        </p:spPr>
      </p:pic>
      <p:sp>
        <p:nvSpPr>
          <p:cNvPr id="82" name="Google Shape;82;p1"/>
          <p:cNvSpPr txBox="1">
            <a:spLocks noGrp="1"/>
          </p:cNvSpPr>
          <p:nvPr>
            <p:ph type="sldNum" sz="quarter" idx="12"/>
          </p:nvPr>
        </p:nvSpPr>
        <p:spPr>
          <a:xfrm>
            <a:off x="8594725" y="4662488"/>
            <a:ext cx="549275" cy="393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lang="es-ES"/>
          </a:p>
        </p:txBody>
      </p:sp>
      <p:grpSp>
        <p:nvGrpSpPr>
          <p:cNvPr id="83" name="Google Shape;83;p1"/>
          <p:cNvGrpSpPr/>
          <p:nvPr/>
        </p:nvGrpSpPr>
        <p:grpSpPr>
          <a:xfrm>
            <a:off x="2981325" y="2039620"/>
            <a:ext cx="5848985" cy="2285365"/>
            <a:chOff x="4368125" y="1982725"/>
            <a:chExt cx="4506300" cy="1383600"/>
          </a:xfrm>
        </p:grpSpPr>
        <p:sp>
          <p:nvSpPr>
            <p:cNvPr id="84" name="Google Shape;84;p1"/>
            <p:cNvSpPr/>
            <p:nvPr/>
          </p:nvSpPr>
          <p:spPr>
            <a:xfrm>
              <a:off x="4368125" y="2042025"/>
              <a:ext cx="4506300" cy="1021200"/>
            </a:xfrm>
            <a:prstGeom prst="round2Diag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1"/>
            <p:cNvSpPr txBox="1"/>
            <p:nvPr/>
          </p:nvSpPr>
          <p:spPr>
            <a:xfrm>
              <a:off x="4368125" y="1982725"/>
              <a:ext cx="4414200" cy="138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900"/>
                <a:buFont typeface="Arial" panose="020B0604020202020204"/>
                <a:buNone/>
              </a:pPr>
              <a:r>
                <a:rPr lang="es-ES" sz="2900" b="0" i="0" u="none" strike="noStrike" cap="none">
                  <a:solidFill>
                    <a:schemeClr val="lt1"/>
                  </a:solidFill>
                  <a:latin typeface="Roboto" panose="02000000000000000000"/>
                  <a:ea typeface="Roboto" panose="02000000000000000000"/>
                  <a:cs typeface="Roboto" panose="02000000000000000000"/>
                  <a:sym typeface="Roboto" panose="02000000000000000000"/>
                </a:rPr>
                <a:t> </a:t>
              </a:r>
              <a:endParaRPr sz="2900" b="0" i="0" u="none" strike="noStrike" cap="none">
                <a:solidFill>
                  <a:schemeClr val="lt1"/>
                </a:solidFill>
                <a:latin typeface="Roboto" panose="02000000000000000000"/>
                <a:ea typeface="Roboto" panose="02000000000000000000"/>
                <a:cs typeface="Roboto" panose="02000000000000000000"/>
                <a:sym typeface="Roboto" panose="02000000000000000000"/>
              </a:endParaRPr>
            </a:p>
          </p:txBody>
        </p:sp>
      </p:grpSp>
      <p:sp>
        <p:nvSpPr>
          <p:cNvPr id="87" name="Google Shape;87;p1"/>
          <p:cNvSpPr txBox="1"/>
          <p:nvPr/>
        </p:nvSpPr>
        <p:spPr>
          <a:xfrm>
            <a:off x="3180715" y="2346960"/>
            <a:ext cx="5227320" cy="11861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IN" sz="2000" dirty="0">
                <a:solidFill>
                  <a:schemeClr val="lt1"/>
                </a:solidFill>
                <a:latin typeface="Tahoma" panose="020B0604030504040204"/>
                <a:ea typeface="Tahoma" panose="020B0604030504040204"/>
                <a:cs typeface="Tahoma" panose="020B0604030504040204"/>
                <a:sym typeface="Tahoma" panose="020B0604030504040204"/>
              </a:rPr>
              <a:t>GO TO MARKET STRATEGY FOR </a:t>
            </a:r>
            <a:r>
              <a:rPr lang="en-IN" sz="2000" b="0" i="0" u="none" strike="noStrike" cap="none" dirty="0">
                <a:solidFill>
                  <a:schemeClr val="lt1"/>
                </a:solidFill>
                <a:latin typeface="Tahoma" panose="020B0604030504040204"/>
                <a:ea typeface="Tahoma" panose="020B0604030504040204"/>
                <a:cs typeface="Tahoma" panose="020B0604030504040204"/>
                <a:sym typeface="Tahoma" panose="020B0604030504040204"/>
              </a:rPr>
              <a:t>EBRO E</a:t>
            </a:r>
            <a:r>
              <a:rPr lang="en-IN" sz="2000" dirty="0">
                <a:solidFill>
                  <a:schemeClr val="lt1"/>
                </a:solidFill>
                <a:latin typeface="Tahoma" panose="020B0604030504040204"/>
                <a:ea typeface="Tahoma" panose="020B0604030504040204"/>
                <a:cs typeface="Tahoma" panose="020B0604030504040204"/>
                <a:sym typeface="Tahoma" panose="020B0604030504040204"/>
              </a:rPr>
              <a:t>-</a:t>
            </a:r>
            <a:r>
              <a:rPr lang="en-IN" sz="2000" b="0" i="0" u="none" strike="noStrike" cap="none" dirty="0">
                <a:solidFill>
                  <a:schemeClr val="lt1"/>
                </a:solidFill>
                <a:latin typeface="Tahoma" panose="020B0604030504040204"/>
                <a:ea typeface="Tahoma" panose="020B0604030504040204"/>
                <a:cs typeface="Tahoma" panose="020B0604030504040204"/>
                <a:sym typeface="Tahoma" panose="020B0604030504040204"/>
              </a:rPr>
              <a:t>Vans in European Market</a:t>
            </a:r>
          </a:p>
          <a:p>
            <a:pPr marL="0" marR="0" lvl="0" indent="0" algn="ctr" rtl="0">
              <a:lnSpc>
                <a:spcPct val="100000"/>
              </a:lnSpc>
              <a:spcBef>
                <a:spcPts val="0"/>
              </a:spcBef>
              <a:spcAft>
                <a:spcPts val="0"/>
              </a:spcAft>
              <a:buClr>
                <a:srgbClr val="000000"/>
              </a:buClr>
              <a:buSzPts val="2000"/>
              <a:buFont typeface="Arial" panose="020B0604020202020204"/>
              <a:buNone/>
            </a:pPr>
            <a:r>
              <a:rPr lang="en-IN" sz="2000" dirty="0">
                <a:solidFill>
                  <a:schemeClr val="lt1"/>
                </a:solidFill>
                <a:latin typeface="Tahoma" panose="020B0604030504040204"/>
                <a:ea typeface="Tahoma" panose="020B0604030504040204"/>
                <a:cs typeface="Tahoma" panose="020B0604030504040204"/>
                <a:sym typeface="Tahoma" panose="020B0604030504040204"/>
              </a:rPr>
              <a:t>ALL CONSOLIDATED </a:t>
            </a:r>
            <a:r>
              <a:rPr lang="en-IN" sz="2000" b="0" i="0" u="none" strike="noStrike" cap="none" dirty="0">
                <a:solidFill>
                  <a:schemeClr val="lt1"/>
                </a:solidFill>
                <a:latin typeface="Tahoma" panose="020B0604030504040204"/>
                <a:ea typeface="Tahoma" panose="020B0604030504040204"/>
                <a:cs typeface="Tahoma" panose="020B0604030504040204"/>
                <a:sym typeface="Tahoma" panose="020B0604030504040204"/>
              </a:rPr>
              <a:t>DELIVERABLES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p:tgtEl>
                                          <p:spTgt spid="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457200" y="3104850"/>
          <a:ext cx="8505825" cy="160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5" name="Picture 1"/>
          <p:cNvPicPr>
            <a:picLocks noChangeAspect="1" noChangeArrowheads="1"/>
          </p:cNvPicPr>
          <p:nvPr/>
        </p:nvPicPr>
        <p:blipFill>
          <a:blip r:embed="rId7"/>
          <a:srcRect l="33479" t="28051" r="17985" b="8858"/>
          <a:stretch>
            <a:fillRect/>
          </a:stretch>
        </p:blipFill>
        <p:spPr bwMode="auto">
          <a:xfrm>
            <a:off x="457199" y="787850"/>
            <a:ext cx="8212667" cy="391743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90575" y="685799"/>
          <a:ext cx="7772400" cy="54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Grp="1" noChangeAspect="1" noChangeArrowheads="1"/>
          </p:cNvPicPr>
          <p:nvPr>
            <p:ph sz="quarter" idx="1"/>
          </p:nvPr>
        </p:nvPicPr>
        <p:blipFill>
          <a:blip r:embed="rId8"/>
          <a:srcRect l="11067" t="19193" r="16878" b="10335"/>
          <a:stretch>
            <a:fillRect/>
          </a:stretch>
        </p:blipFill>
        <p:spPr bwMode="auto">
          <a:xfrm>
            <a:off x="790576" y="1228724"/>
            <a:ext cx="7772400" cy="338137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1016000"/>
          <a:ext cx="8505825" cy="368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1937683" y="678500"/>
            <a:ext cx="5267325" cy="304200"/>
            <a:chOff x="-114036" y="-170449"/>
            <a:chExt cx="2401619" cy="304200"/>
          </a:xfrm>
        </p:grpSpPr>
        <p:sp>
          <p:nvSpPr>
            <p:cNvPr id="8" name="Rounded Rectangle 7"/>
            <p:cNvSpPr/>
            <p:nvPr/>
          </p:nvSpPr>
          <p:spPr>
            <a:xfrm>
              <a:off x="-114036" y="-170449"/>
              <a:ext cx="2401619" cy="304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84336" y="-140749"/>
              <a:ext cx="2371919" cy="274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2000" b="0" i="0" kern="1200" dirty="0"/>
                <a:t>MARKET INSIGHTS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00100" y="762000"/>
          <a:ext cx="7772400" cy="43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7175" y="1419225"/>
            <a:ext cx="4029075" cy="3046988"/>
          </a:xfrm>
          <a:prstGeom prst="rect">
            <a:avLst/>
          </a:prstGeom>
        </p:spPr>
        <p:txBody>
          <a:bodyPr wrap="square">
            <a:spAutoFit/>
          </a:bodyPr>
          <a:lstStyle/>
          <a:p>
            <a:pPr algn="just"/>
            <a:r>
              <a:rPr lang="en-US" sz="1200" b="1" dirty="0"/>
              <a:t>Electric vehicles (EVs)</a:t>
            </a:r>
            <a:r>
              <a:rPr lang="en-US" sz="1200" dirty="0"/>
              <a:t> are no longer a niche business. They now account for 16 percent of new-car sales in Europe, up from under 1 percent in 2019. Despite the removal of purchase subsidies in certain markets, such as Germany at the end of 2023, sales have remained stable. Since the beginning of 2024, more than 875,000 new full battery electric vehicles (BEVs) have been sold across the continent.</a:t>
            </a:r>
          </a:p>
          <a:p>
            <a:pPr algn="just"/>
            <a:endParaRPr lang="en-US" sz="1200" dirty="0"/>
          </a:p>
          <a:p>
            <a:pPr algn="just"/>
            <a:r>
              <a:rPr lang="en-US" sz="1200" dirty="0"/>
              <a:t>A recent survey by </a:t>
            </a:r>
            <a:r>
              <a:rPr lang="en-US" sz="1200" dirty="0" err="1"/>
              <a:t>Mckinsey</a:t>
            </a:r>
            <a:r>
              <a:rPr lang="en-US" sz="1200" dirty="0"/>
              <a:t> &amp; Company has been done in order to understand European consumers’ views on EVs and key market trends, individuals from France, Germany, Italy, and Norway were a part of this McKinsey Mobility Consumer Pulse Survey, which closely monitors consumer perceptions about the future of mobility in general in EV Segment.</a:t>
            </a:r>
          </a:p>
        </p:txBody>
      </p:sp>
      <p:pic>
        <p:nvPicPr>
          <p:cNvPr id="1027" name="Picture 3"/>
          <p:cNvPicPr>
            <a:picLocks noChangeAspect="1" noChangeArrowheads="1"/>
          </p:cNvPicPr>
          <p:nvPr/>
        </p:nvPicPr>
        <p:blipFill>
          <a:blip r:embed="rId7"/>
          <a:srcRect l="20751" t="22638" r="21028" b="6890"/>
          <a:stretch>
            <a:fillRect/>
          </a:stretch>
        </p:blipFill>
        <p:spPr bwMode="auto">
          <a:xfrm>
            <a:off x="4286250" y="1382411"/>
            <a:ext cx="4857750" cy="317549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19125"/>
            <a:ext cx="8420100" cy="1015663"/>
          </a:xfrm>
          <a:prstGeom prst="rect">
            <a:avLst/>
          </a:prstGeom>
        </p:spPr>
        <p:txBody>
          <a:bodyPr wrap="square">
            <a:spAutoFit/>
          </a:bodyPr>
          <a:lstStyle/>
          <a:p>
            <a:pPr algn="just"/>
            <a:r>
              <a:rPr lang="en-US" sz="1200" dirty="0"/>
              <a:t>Intent to purchase an EV is slightly higher in the premium-brand segment, as well as among younger and more progressive urban customers, who tend to be environmentally conscious. But interest in EVs is now expanding beyond these groups, and the next wave of buyers may include more older consumers with comparatively lower budgets. In other words, more mainstream buyers could follow the first movers who initially adopted EVs. As the consumer base shifts, customer expectations for EVs will also evolve and manufacturers must be prepared to meet them.</a:t>
            </a:r>
          </a:p>
        </p:txBody>
      </p:sp>
      <p:pic>
        <p:nvPicPr>
          <p:cNvPr id="2050" name="Picture 2"/>
          <p:cNvPicPr>
            <a:picLocks noChangeAspect="1" noChangeArrowheads="1"/>
          </p:cNvPicPr>
          <p:nvPr/>
        </p:nvPicPr>
        <p:blipFill>
          <a:blip r:embed="rId2"/>
          <a:srcRect l="20198" t="19193" r="20751" b="19193"/>
          <a:stretch>
            <a:fillRect/>
          </a:stretch>
        </p:blipFill>
        <p:spPr bwMode="auto">
          <a:xfrm>
            <a:off x="295276" y="1634788"/>
            <a:ext cx="8753474" cy="350871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523875" y="695325"/>
          <a:ext cx="816292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3219450" y="695324"/>
          <a:ext cx="2562225" cy="307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523875" y="4083248"/>
          <a:ext cx="8162925" cy="5232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7176" y="712049"/>
            <a:ext cx="7772400" cy="437881"/>
            <a:chOff x="0" y="134"/>
            <a:chExt cx="7772400" cy="437881"/>
          </a:xfrm>
        </p:grpSpPr>
        <p:sp>
          <p:nvSpPr>
            <p:cNvPr id="5" name="Rounded Rectangle 4"/>
            <p:cNvSpPr/>
            <p:nvPr/>
          </p:nvSpPr>
          <p:spPr>
            <a:xfrm>
              <a:off x="0" y="134"/>
              <a:ext cx="7772400" cy="43788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21376" y="21510"/>
              <a:ext cx="7729648" cy="3951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t>COMPETITORS</a:t>
              </a:r>
            </a:p>
          </p:txBody>
        </p:sp>
      </p:grpSp>
      <p:pic>
        <p:nvPicPr>
          <p:cNvPr id="8" name="Picture 2"/>
          <p:cNvPicPr>
            <a:picLocks noChangeAspect="1" noChangeArrowheads="1"/>
          </p:cNvPicPr>
          <p:nvPr/>
        </p:nvPicPr>
        <p:blipFill>
          <a:blip r:embed="rId2"/>
          <a:srcRect l="17985" t="25098" r="17985" b="13287"/>
          <a:stretch>
            <a:fillRect/>
          </a:stretch>
        </p:blipFill>
        <p:spPr bwMode="auto">
          <a:xfrm>
            <a:off x="923924" y="1149929"/>
            <a:ext cx="7439025" cy="335821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56" y="1072444"/>
            <a:ext cx="8737600" cy="38164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300" b="1" dirty="0" err="1">
                <a:latin typeface="Arial" pitchFamily="34" charset="0"/>
                <a:cs typeface="Arial" pitchFamily="34" charset="0"/>
              </a:rPr>
              <a:t>Groupe</a:t>
            </a:r>
            <a:r>
              <a:rPr lang="en-US" sz="1300" b="1" dirty="0">
                <a:latin typeface="Arial" pitchFamily="34" charset="0"/>
                <a:cs typeface="Arial" pitchFamily="34" charset="0"/>
              </a:rPr>
              <a:t> Renault</a:t>
            </a:r>
            <a:r>
              <a:rPr lang="en-US" sz="1300" dirty="0">
                <a:latin typeface="Arial" pitchFamily="34" charset="0"/>
                <a:cs typeface="Arial" pitchFamily="34" charset="0"/>
              </a:rPr>
              <a:t>, is one of the leading players in the electric cars segment in Europe thanks to the sales of its all-electric Van </a:t>
            </a:r>
            <a:r>
              <a:rPr lang="en-US" sz="1300" dirty="0" err="1">
                <a:latin typeface="Arial" pitchFamily="34" charset="0"/>
                <a:cs typeface="Arial" pitchFamily="34" charset="0"/>
              </a:rPr>
              <a:t>Kangoo</a:t>
            </a:r>
            <a:r>
              <a:rPr lang="en-US" sz="1300" dirty="0">
                <a:latin typeface="Arial" pitchFamily="34" charset="0"/>
                <a:cs typeface="Arial" pitchFamily="34" charset="0"/>
              </a:rPr>
              <a:t>, T</a:t>
            </a:r>
            <a:r>
              <a:rPr lang="en-US" sz="1200" dirty="0">
                <a:latin typeface="Arial" pitchFamily="34" charset="0"/>
                <a:cs typeface="Arial" pitchFamily="34" charset="0"/>
              </a:rPr>
              <a:t>he 2024 Renault </a:t>
            </a:r>
            <a:r>
              <a:rPr lang="en-US" sz="1200" dirty="0" err="1">
                <a:latin typeface="Arial" pitchFamily="34" charset="0"/>
                <a:cs typeface="Arial" pitchFamily="34" charset="0"/>
              </a:rPr>
              <a:t>Kangoo</a:t>
            </a:r>
            <a:r>
              <a:rPr lang="en-US" sz="1200" dirty="0">
                <a:latin typeface="Arial" pitchFamily="34" charset="0"/>
                <a:cs typeface="Arial" pitchFamily="34" charset="0"/>
              </a:rPr>
              <a:t> van continues to offer practicality and versatility for both professional and personal use.  The </a:t>
            </a:r>
            <a:r>
              <a:rPr lang="en-US" sz="1200" dirty="0" err="1">
                <a:latin typeface="Arial" pitchFamily="34" charset="0"/>
                <a:cs typeface="Arial" pitchFamily="34" charset="0"/>
              </a:rPr>
              <a:t>Kangoo's</a:t>
            </a:r>
            <a:r>
              <a:rPr lang="en-US" sz="1200" dirty="0">
                <a:latin typeface="Arial" pitchFamily="34" charset="0"/>
                <a:cs typeface="Arial" pitchFamily="34" charset="0"/>
              </a:rPr>
              <a:t> boxy design maximizes the available interior space, making it ideal for those needing to transport bulky items or requiring ample passenger room. The sliding rear doors provide easy access to cargo in tight parking spaces. When behind the wheel, the 2024 </a:t>
            </a:r>
            <a:r>
              <a:rPr lang="en-US" sz="1200" dirty="0" err="1">
                <a:latin typeface="Arial" pitchFamily="34" charset="0"/>
                <a:cs typeface="Arial" pitchFamily="34" charset="0"/>
              </a:rPr>
              <a:t>Kangoo</a:t>
            </a:r>
            <a:r>
              <a:rPr lang="en-US" sz="1200" dirty="0">
                <a:latin typeface="Arial" pitchFamily="34" charset="0"/>
                <a:cs typeface="Arial" pitchFamily="34" charset="0"/>
              </a:rPr>
              <a:t> offers a comfortable ride and decent handling for its class. The electric version, in particular, provides smooth, quiet operation well-suited to urban </a:t>
            </a:r>
            <a:r>
              <a:rPr lang="en-US" sz="1200" dirty="0" err="1">
                <a:latin typeface="Arial" pitchFamily="34" charset="0"/>
                <a:cs typeface="Arial" pitchFamily="34" charset="0"/>
              </a:rPr>
              <a:t>environment’s.Pricing</a:t>
            </a:r>
            <a:r>
              <a:rPr lang="en-US" sz="1200" dirty="0">
                <a:latin typeface="Arial" pitchFamily="34" charset="0"/>
                <a:cs typeface="Arial" pitchFamily="34" charset="0"/>
              </a:rPr>
              <a:t> across the Renault </a:t>
            </a:r>
            <a:r>
              <a:rPr lang="en-US" sz="1200" dirty="0" err="1">
                <a:latin typeface="Arial" pitchFamily="34" charset="0"/>
                <a:cs typeface="Arial" pitchFamily="34" charset="0"/>
              </a:rPr>
              <a:t>Kangoo</a:t>
            </a:r>
            <a:r>
              <a:rPr lang="en-US" sz="1200" dirty="0">
                <a:latin typeface="Arial" pitchFamily="34" charset="0"/>
                <a:cs typeface="Arial" pitchFamily="34" charset="0"/>
              </a:rPr>
              <a:t> range remains extremely competitive within the compact segment which means the van remains a solid choice for practical-minded buyers seeking a versatile vehicle for commercial use.</a:t>
            </a:r>
          </a:p>
          <a:p>
            <a:pPr algn="just"/>
            <a:endParaRPr lang="en-US" sz="1200" dirty="0">
              <a:latin typeface="Arial" pitchFamily="34" charset="0"/>
              <a:cs typeface="Arial" pitchFamily="34" charset="0"/>
            </a:endParaRPr>
          </a:p>
          <a:p>
            <a:pPr algn="just"/>
            <a:r>
              <a:rPr lang="en-US" sz="1200" b="1" dirty="0">
                <a:latin typeface="Arial" pitchFamily="34" charset="0"/>
                <a:cs typeface="Arial" pitchFamily="34" charset="0"/>
              </a:rPr>
              <a:t>CITROËN Ë-BERLINGO , </a:t>
            </a:r>
            <a:r>
              <a:rPr lang="en-US" sz="1200" dirty="0">
                <a:latin typeface="Arial" pitchFamily="34" charset="0"/>
                <a:cs typeface="Arial" pitchFamily="34" charset="0"/>
              </a:rPr>
              <a:t>a fully electric LCV is perfect for eco-conscious trades people and businesses. One can reap the benefits of the ë-</a:t>
            </a:r>
            <a:r>
              <a:rPr lang="en-US" sz="1200" dirty="0" err="1">
                <a:latin typeface="Arial" pitchFamily="34" charset="0"/>
                <a:cs typeface="Arial" pitchFamily="34" charset="0"/>
              </a:rPr>
              <a:t>Berlingo</a:t>
            </a:r>
            <a:r>
              <a:rPr lang="en-US" sz="1200" dirty="0">
                <a:latin typeface="Arial" pitchFamily="34" charset="0"/>
                <a:cs typeface="Arial" pitchFamily="34" charset="0"/>
              </a:rPr>
              <a:t> Electric, including lower running costs, zero emissions, a competitive driving range, and an impressive payload </a:t>
            </a:r>
            <a:r>
              <a:rPr lang="en-US" sz="1200" dirty="0" err="1">
                <a:latin typeface="Arial" pitchFamily="34" charset="0"/>
                <a:cs typeface="Arial" pitchFamily="34" charset="0"/>
              </a:rPr>
              <a:t>capacity.The</a:t>
            </a:r>
            <a:r>
              <a:rPr lang="en-US" sz="1200" dirty="0">
                <a:latin typeface="Arial" pitchFamily="34" charset="0"/>
                <a:cs typeface="Arial" pitchFamily="34" charset="0"/>
              </a:rPr>
              <a:t> ë-</a:t>
            </a:r>
            <a:r>
              <a:rPr lang="en-US" sz="1200" dirty="0" err="1">
                <a:latin typeface="Arial" pitchFamily="34" charset="0"/>
                <a:cs typeface="Arial" pitchFamily="34" charset="0"/>
              </a:rPr>
              <a:t>Berlingo</a:t>
            </a:r>
            <a:r>
              <a:rPr lang="en-US" sz="1200" dirty="0">
                <a:latin typeface="Arial" pitchFamily="34" charset="0"/>
                <a:cs typeface="Arial" pitchFamily="34" charset="0"/>
              </a:rPr>
              <a:t> Electric offers flexibility for both passengers and cargo. One can choose from two sizes (M and XL) and configure seating for two or three people. Plus, select the ideal trim level for your needs – Enterprise Pro or Driver Pro. The Citroën ë-</a:t>
            </a:r>
            <a:r>
              <a:rPr lang="en-US" sz="1200" dirty="0" err="1">
                <a:latin typeface="Arial" pitchFamily="34" charset="0"/>
                <a:cs typeface="Arial" pitchFamily="34" charset="0"/>
              </a:rPr>
              <a:t>Berlingo</a:t>
            </a:r>
            <a:r>
              <a:rPr lang="en-US" sz="1200" dirty="0">
                <a:latin typeface="Arial" pitchFamily="34" charset="0"/>
                <a:cs typeface="Arial" pitchFamily="34" charset="0"/>
              </a:rPr>
              <a:t> uses a 100kW electric motor which is paired to a 50kWh battery pack which is located under the load floor. The van has a range of 171 miles which is plenty for daily commuting and working between different jobs in and around London. A standard 7.4kW domestic wall box will charge the battery in seven and a half hours. Fast charging is also included, with a 100kW rapid charger taking the battery from 0-80% in just 30 minutes</a:t>
            </a:r>
            <a:r>
              <a:rPr lang="en-US" sz="1200" dirty="0"/>
              <a:t>. </a:t>
            </a:r>
          </a:p>
          <a:p>
            <a:pPr algn="just"/>
            <a:endParaRPr lang="en-US" sz="1200" dirty="0">
              <a:latin typeface="Arial" pitchFamily="34" charset="0"/>
              <a:cs typeface="Arial" pitchFamily="34" charset="0"/>
            </a:endParaRPr>
          </a:p>
          <a:p>
            <a:pPr algn="just"/>
            <a:r>
              <a:rPr lang="en-US" sz="1200" b="1" dirty="0">
                <a:latin typeface="Arial" pitchFamily="34" charset="0"/>
                <a:cs typeface="Arial" pitchFamily="34" charset="0"/>
              </a:rPr>
              <a:t>Its setup is the same as it's closely-related sister vans: </a:t>
            </a:r>
            <a:r>
              <a:rPr lang="en-US" sz="1200" b="1" i="1" u="sng" dirty="0">
                <a:latin typeface="Arial" pitchFamily="34" charset="0"/>
                <a:cs typeface="Arial" pitchFamily="34" charset="0"/>
              </a:rPr>
              <a:t>Peugeot e-Partner, Vauxhall Combo-e and the Toyota </a:t>
            </a:r>
            <a:r>
              <a:rPr lang="en-US" sz="1200" b="1" i="1" u="sng" dirty="0" err="1">
                <a:latin typeface="Arial" pitchFamily="34" charset="0"/>
                <a:cs typeface="Arial" pitchFamily="34" charset="0"/>
              </a:rPr>
              <a:t>Proace</a:t>
            </a:r>
            <a:r>
              <a:rPr lang="en-US" sz="1200" b="1" i="1" u="sng" dirty="0">
                <a:latin typeface="Arial" pitchFamily="34" charset="0"/>
                <a:cs typeface="Arial" pitchFamily="34" charset="0"/>
              </a:rPr>
              <a:t> City Electric.</a:t>
            </a:r>
            <a:endParaRPr lang="en-US" sz="1300" b="1" i="1" u="sng" dirty="0">
              <a:latin typeface="Arial" pitchFamily="34" charset="0"/>
              <a:cs typeface="Arial" pitchFamily="34" charset="0"/>
            </a:endParaRPr>
          </a:p>
        </p:txBody>
      </p:sp>
      <p:grpSp>
        <p:nvGrpSpPr>
          <p:cNvPr id="9" name="Group 8"/>
          <p:cNvGrpSpPr/>
          <p:nvPr/>
        </p:nvGrpSpPr>
        <p:grpSpPr>
          <a:xfrm>
            <a:off x="882362" y="689405"/>
            <a:ext cx="7499846" cy="314898"/>
            <a:chOff x="0" y="134"/>
            <a:chExt cx="7772400" cy="437881"/>
          </a:xfrm>
        </p:grpSpPr>
        <p:sp>
          <p:nvSpPr>
            <p:cNvPr id="10" name="Rounded Rectangle 9"/>
            <p:cNvSpPr/>
            <p:nvPr/>
          </p:nvSpPr>
          <p:spPr>
            <a:xfrm>
              <a:off x="0" y="134"/>
              <a:ext cx="7772400" cy="43788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21376" y="134"/>
              <a:ext cx="7729648" cy="3951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1800" kern="1200" dirty="0"/>
                <a:t>LEADING COMPETITORS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6711" y="838200"/>
            <a:ext cx="8286045" cy="38779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300" b="1" dirty="0">
                <a:latin typeface="Arial" pitchFamily="34" charset="0"/>
                <a:cs typeface="Arial" pitchFamily="34" charset="0"/>
              </a:rPr>
              <a:t>THE MAXUS EDELIVER 3 </a:t>
            </a:r>
            <a:r>
              <a:rPr lang="en-US" sz="1300" dirty="0">
                <a:latin typeface="Arial" pitchFamily="34" charset="0"/>
                <a:cs typeface="Arial" pitchFamily="34" charset="0"/>
              </a:rPr>
              <a:t>sits right on the border between typical small vans and medium vans, with a load space that’s slightly bigger than the former but more compact than what’s typical for the latter. The Maxus </a:t>
            </a:r>
            <a:r>
              <a:rPr lang="en-US" sz="1300" dirty="0" err="1">
                <a:latin typeface="Arial" pitchFamily="34" charset="0"/>
                <a:cs typeface="Arial" pitchFamily="34" charset="0"/>
              </a:rPr>
              <a:t>eDeliver</a:t>
            </a:r>
            <a:r>
              <a:rPr lang="en-US" sz="1300" dirty="0">
                <a:latin typeface="Arial" pitchFamily="34" charset="0"/>
                <a:cs typeface="Arial" pitchFamily="34" charset="0"/>
              </a:rPr>
              <a:t> 3 originally came with a choice of two battery sizes, 35 kWh and 50.23 kWh, both using the same type of '</a:t>
            </a:r>
            <a:r>
              <a:rPr lang="en-US" sz="1300" dirty="0" err="1">
                <a:latin typeface="Arial" pitchFamily="34" charset="0"/>
                <a:cs typeface="Arial" pitchFamily="34" charset="0"/>
              </a:rPr>
              <a:t>tenary</a:t>
            </a:r>
            <a:r>
              <a:rPr lang="en-US" sz="1300" dirty="0">
                <a:latin typeface="Arial" pitchFamily="34" charset="0"/>
                <a:cs typeface="Arial" pitchFamily="34" charset="0"/>
              </a:rPr>
              <a:t> lithium polymer' technology that's also used by Tesla. this gives the </a:t>
            </a:r>
            <a:r>
              <a:rPr lang="en-US" sz="1300" dirty="0" err="1">
                <a:latin typeface="Arial" pitchFamily="34" charset="0"/>
                <a:cs typeface="Arial" pitchFamily="34" charset="0"/>
              </a:rPr>
              <a:t>eDeliver</a:t>
            </a:r>
            <a:r>
              <a:rPr lang="en-US" sz="1300" dirty="0">
                <a:latin typeface="Arial" pitchFamily="34" charset="0"/>
                <a:cs typeface="Arial" pitchFamily="34" charset="0"/>
              </a:rPr>
              <a:t> 3 a 'combined' driving range per charge of 99 miles or 151 miles, respectively. This increases speed to 141 miles or 213 miles in exclusively urban driving, where the stop and start of traffic helps keep the batteries topped up. Using a DC rapid charger of the type found on the public charging network, an 85% charge takes 45 minutes for either battery pack </a:t>
            </a:r>
            <a:r>
              <a:rPr lang="en-US" sz="1300" dirty="0" err="1">
                <a:latin typeface="Arial" pitchFamily="34" charset="0"/>
                <a:cs typeface="Arial" pitchFamily="34" charset="0"/>
              </a:rPr>
              <a:t>size.Using</a:t>
            </a:r>
            <a:r>
              <a:rPr lang="en-US" sz="1300" dirty="0">
                <a:latin typeface="Arial" pitchFamily="34" charset="0"/>
                <a:cs typeface="Arial" pitchFamily="34" charset="0"/>
              </a:rPr>
              <a:t> the type of AC charging found in domestic or workplace </a:t>
            </a:r>
            <a:r>
              <a:rPr lang="en-US" sz="1300" dirty="0" err="1">
                <a:latin typeface="Arial" pitchFamily="34" charset="0"/>
                <a:cs typeface="Arial" pitchFamily="34" charset="0"/>
              </a:rPr>
              <a:t>wallbox</a:t>
            </a:r>
            <a:r>
              <a:rPr lang="en-US" sz="1300" dirty="0">
                <a:latin typeface="Arial" pitchFamily="34" charset="0"/>
                <a:cs typeface="Arial" pitchFamily="34" charset="0"/>
              </a:rPr>
              <a:t> chargers, you’ll need six hours for the smaller battery and eight hours for the larger battery – though that is to 100%.</a:t>
            </a:r>
          </a:p>
          <a:p>
            <a:pPr algn="just"/>
            <a:endParaRPr lang="en-US" sz="1300" dirty="0">
              <a:latin typeface="Arial" pitchFamily="34" charset="0"/>
              <a:cs typeface="Arial" pitchFamily="34" charset="0"/>
            </a:endParaRPr>
          </a:p>
          <a:p>
            <a:r>
              <a:rPr lang="en-US" sz="1300" dirty="0"/>
              <a:t>.</a:t>
            </a:r>
          </a:p>
          <a:p>
            <a:pPr algn="just"/>
            <a:r>
              <a:rPr lang="en-US" sz="1300" b="1" dirty="0">
                <a:latin typeface="Arial" pitchFamily="34" charset="0"/>
                <a:cs typeface="Arial" pitchFamily="34" charset="0"/>
              </a:rPr>
              <a:t>The CENNTRO LOGISTAR 200 </a:t>
            </a:r>
            <a:r>
              <a:rPr lang="en-US" sz="1300" dirty="0">
                <a:latin typeface="Arial" pitchFamily="34" charset="0"/>
                <a:cs typeface="Arial" pitchFamily="34" charset="0"/>
              </a:rPr>
              <a:t>has a length of 5.5 meters, a width of 1.85 meters and a height of 2 meters, it offers a load capacity of 7.5 cubic meters, two side loading doors and convenient rear doors with a cargo opening of up to 270°.Together with a payload of around 1,280 kilograms and a range of up to 270 kilometers (167 miles), the </a:t>
            </a:r>
            <a:r>
              <a:rPr lang="en-US" sz="1300" dirty="0" err="1">
                <a:latin typeface="Arial" pitchFamily="34" charset="0"/>
                <a:cs typeface="Arial" pitchFamily="34" charset="0"/>
              </a:rPr>
              <a:t>logistar</a:t>
            </a:r>
            <a:r>
              <a:rPr lang="en-US" sz="1300" dirty="0">
                <a:latin typeface="Arial" pitchFamily="34" charset="0"/>
                <a:cs typeface="Arial" pitchFamily="34" charset="0"/>
              </a:rPr>
              <a:t> 200 is aimed at a wide range of applications for skilled trades, courier, express and parcel services, logistics solutions and facility management.“The </a:t>
            </a:r>
            <a:r>
              <a:rPr lang="en-US" sz="1300" dirty="0" err="1">
                <a:latin typeface="Arial" pitchFamily="34" charset="0"/>
                <a:cs typeface="Arial" pitchFamily="34" charset="0"/>
              </a:rPr>
              <a:t>logistar</a:t>
            </a:r>
            <a:r>
              <a:rPr lang="en-US" sz="1300" dirty="0">
                <a:latin typeface="Arial" pitchFamily="34" charset="0"/>
                <a:cs typeface="Arial" pitchFamily="34" charset="0"/>
              </a:rPr>
              <a:t> 200 rounds out Cenntro’s commercial vehicle line-up, providing fleets and businesses with best-in-class EV technology that supports the most robust operating cycles,</a:t>
            </a:r>
          </a:p>
          <a:p>
            <a:pPr algn="just"/>
            <a:endParaRPr lang="en-US" sz="12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1974" y="571500"/>
            <a:ext cx="8124825" cy="4172127"/>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endParaRPr lang="en-US" sz="1200" dirty="0"/>
          </a:p>
        </p:txBody>
      </p:sp>
      <p:graphicFrame>
        <p:nvGraphicFramePr>
          <p:cNvPr id="6" name="Table 5"/>
          <p:cNvGraphicFramePr>
            <a:graphicFrameLocks noGrp="1"/>
          </p:cNvGraphicFramePr>
          <p:nvPr/>
        </p:nvGraphicFramePr>
        <p:xfrm>
          <a:off x="762001" y="762000"/>
          <a:ext cx="7648571" cy="3836847"/>
        </p:xfrm>
        <a:graphic>
          <a:graphicData uri="http://schemas.openxmlformats.org/drawingml/2006/table">
            <a:tbl>
              <a:tblPr>
                <a:tableStyleId>{5DA37D80-6434-44D0-A028-1B22A696006F}</a:tableStyleId>
              </a:tblPr>
              <a:tblGrid>
                <a:gridCol w="1092653">
                  <a:extLst>
                    <a:ext uri="{9D8B030D-6E8A-4147-A177-3AD203B41FA5}">
                      <a16:colId xmlns:a16="http://schemas.microsoft.com/office/drawing/2014/main" val="20000"/>
                    </a:ext>
                  </a:extLst>
                </a:gridCol>
                <a:gridCol w="1092653">
                  <a:extLst>
                    <a:ext uri="{9D8B030D-6E8A-4147-A177-3AD203B41FA5}">
                      <a16:colId xmlns:a16="http://schemas.microsoft.com/office/drawing/2014/main" val="20001"/>
                    </a:ext>
                  </a:extLst>
                </a:gridCol>
                <a:gridCol w="1092653">
                  <a:extLst>
                    <a:ext uri="{9D8B030D-6E8A-4147-A177-3AD203B41FA5}">
                      <a16:colId xmlns:a16="http://schemas.microsoft.com/office/drawing/2014/main" val="20002"/>
                    </a:ext>
                  </a:extLst>
                </a:gridCol>
                <a:gridCol w="1092653">
                  <a:extLst>
                    <a:ext uri="{9D8B030D-6E8A-4147-A177-3AD203B41FA5}">
                      <a16:colId xmlns:a16="http://schemas.microsoft.com/office/drawing/2014/main" val="20003"/>
                    </a:ext>
                  </a:extLst>
                </a:gridCol>
                <a:gridCol w="1172937">
                  <a:extLst>
                    <a:ext uri="{9D8B030D-6E8A-4147-A177-3AD203B41FA5}">
                      <a16:colId xmlns:a16="http://schemas.microsoft.com/office/drawing/2014/main" val="20004"/>
                    </a:ext>
                  </a:extLst>
                </a:gridCol>
                <a:gridCol w="1012369">
                  <a:extLst>
                    <a:ext uri="{9D8B030D-6E8A-4147-A177-3AD203B41FA5}">
                      <a16:colId xmlns:a16="http://schemas.microsoft.com/office/drawing/2014/main" val="20005"/>
                    </a:ext>
                  </a:extLst>
                </a:gridCol>
                <a:gridCol w="1092653">
                  <a:extLst>
                    <a:ext uri="{9D8B030D-6E8A-4147-A177-3AD203B41FA5}">
                      <a16:colId xmlns:a16="http://schemas.microsoft.com/office/drawing/2014/main" val="20006"/>
                    </a:ext>
                  </a:extLst>
                </a:gridCol>
              </a:tblGrid>
              <a:tr h="111496">
                <a:tc>
                  <a:txBody>
                    <a:bodyPr/>
                    <a:lstStyle/>
                    <a:p>
                      <a:pPr algn="ctr" fontAlgn="ctr"/>
                      <a:r>
                        <a:rPr lang="en-US" sz="1000" b="1" u="none" strike="noStrike" dirty="0"/>
                        <a:t>SPECIFICATION</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b="1" u="none" strike="noStrike" dirty="0"/>
                        <a:t>RENAULT KANGOO E-TECH</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b="1" u="none" strike="noStrike" dirty="0"/>
                        <a:t>CITROEN E-BERLINGO</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b="1" u="none" strike="noStrike" dirty="0"/>
                        <a:t>PEUGEOT E-PARTNER</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b="1" u="none" strike="noStrike" dirty="0"/>
                        <a:t>MAXUS </a:t>
                      </a:r>
                    </a:p>
                    <a:p>
                      <a:pPr algn="ctr" fontAlgn="ctr"/>
                      <a:r>
                        <a:rPr lang="en-US" sz="1000" b="1" u="none" strike="noStrike" dirty="0"/>
                        <a:t>E-DELIVER 3</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b="1" u="none" strike="noStrike" dirty="0"/>
                        <a:t>CENNTRO LOGISTAR 200</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i="0" u="none" strike="noStrike" dirty="0">
                          <a:solidFill>
                            <a:srgbClr val="000000"/>
                          </a:solidFill>
                          <a:latin typeface="Aptos Narrow"/>
                        </a:rPr>
                        <a:t>EBRO</a:t>
                      </a:r>
                      <a:r>
                        <a:rPr lang="en-US" sz="1100" b="1" i="0" u="none" strike="noStrike" baseline="0" dirty="0">
                          <a:solidFill>
                            <a:srgbClr val="000000"/>
                          </a:solidFill>
                          <a:latin typeface="Aptos Narrow"/>
                        </a:rPr>
                        <a:t> - EVAN</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0"/>
                  </a:ext>
                </a:extLst>
              </a:tr>
              <a:tr h="263896">
                <a:tc>
                  <a:txBody>
                    <a:bodyPr/>
                    <a:lstStyle/>
                    <a:p>
                      <a:pPr algn="ctr" fontAlgn="ctr"/>
                      <a:r>
                        <a:rPr lang="en-US" sz="1000" b="1" u="none" strike="noStrike" dirty="0"/>
                        <a:t>VEHICLE TYPE</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Electric Compact Van</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Electric Compact Van</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Electric Compact Van</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Electric Small Van</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Electric Light Commercial Van</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u="none" strike="noStrike" dirty="0"/>
                        <a:t>Electric Small Van</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1"/>
                  </a:ext>
                </a:extLst>
              </a:tr>
              <a:tr h="238826">
                <a:tc>
                  <a:txBody>
                    <a:bodyPr/>
                    <a:lstStyle/>
                    <a:p>
                      <a:pPr algn="ctr" fontAlgn="ctr"/>
                      <a:r>
                        <a:rPr lang="en-US" sz="1000" b="1" u="none" strike="noStrike" dirty="0"/>
                        <a:t>BATTERY CAPACITY</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45 kWh</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50 kWh</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50 kWh</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35 kWh or 52.5 kWh</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41 kWh</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u="none" strike="noStrike" dirty="0"/>
                        <a:t>40 kWh </a:t>
                      </a:r>
                    </a:p>
                    <a:p>
                      <a:pPr algn="ctr" fontAlgn="ctr"/>
                      <a:r>
                        <a:rPr lang="en-US" sz="1100" b="1" u="none" strike="noStrike" dirty="0"/>
                        <a:t>(MOST LIKELY)</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2"/>
                  </a:ext>
                </a:extLst>
              </a:tr>
              <a:tr h="263896">
                <a:tc>
                  <a:txBody>
                    <a:bodyPr/>
                    <a:lstStyle/>
                    <a:p>
                      <a:pPr algn="ctr" fontAlgn="ctr"/>
                      <a:r>
                        <a:rPr lang="en-US" sz="1000" b="1" u="none" strike="noStrike" dirty="0"/>
                        <a:t>RANGE (WLTP)</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Up to 285 km</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Up to 275 km</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Up to 275 km</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200 km (35 kWh), 342 km (52.5 kWh)</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Up to 200 km</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u="none" strike="noStrike" dirty="0"/>
                        <a:t>Up to 280</a:t>
                      </a:r>
                      <a:r>
                        <a:rPr lang="en-US" sz="1100" b="1" u="none" strike="noStrike" baseline="0" dirty="0"/>
                        <a:t> </a:t>
                      </a:r>
                      <a:r>
                        <a:rPr lang="en-US" sz="1100" b="1" u="none" strike="noStrike" dirty="0"/>
                        <a:t>km</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3"/>
                  </a:ext>
                </a:extLst>
              </a:tr>
              <a:tr h="131948">
                <a:tc>
                  <a:txBody>
                    <a:bodyPr/>
                    <a:lstStyle/>
                    <a:p>
                      <a:pPr algn="ctr" fontAlgn="ctr"/>
                      <a:r>
                        <a:rPr lang="en-US" sz="1000" b="1" u="none" strike="noStrike" dirty="0"/>
                        <a:t>PAYLOAD CAPACITY</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Up to 600 kg</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Up to 800 kg</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Up to 800 kg</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945 kg</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540 kg</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u="none" strike="noStrike" dirty="0"/>
                        <a:t>705 kg </a:t>
                      </a:r>
                    </a:p>
                    <a:p>
                      <a:pPr algn="ctr" fontAlgn="ctr"/>
                      <a:r>
                        <a:rPr lang="en-US" sz="1100" b="1" u="none" strike="noStrike" dirty="0"/>
                        <a:t>(MOST LIKELY)</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4"/>
                  </a:ext>
                </a:extLst>
              </a:tr>
              <a:tr h="263896">
                <a:tc>
                  <a:txBody>
                    <a:bodyPr/>
                    <a:lstStyle/>
                    <a:p>
                      <a:pPr algn="ctr" fontAlgn="ctr"/>
                      <a:r>
                        <a:rPr lang="en-US" sz="1000" b="1" u="none" strike="noStrike" dirty="0"/>
                        <a:t>CARGO VOLUME</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3.9 m³ to 4.9 m³</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4.4 m³</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4.4 m³</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4.8 m³ (short) - 6.3 m³ (long)</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5 m³</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u="none" strike="noStrike" dirty="0"/>
                        <a:t>4.2 m³ </a:t>
                      </a:r>
                    </a:p>
                    <a:p>
                      <a:pPr algn="ctr" fontAlgn="ctr"/>
                      <a:r>
                        <a:rPr lang="en-US" sz="1100" b="1" u="none" strike="noStrike" dirty="0"/>
                        <a:t>(MOST LIKELY)</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5"/>
                  </a:ext>
                </a:extLst>
              </a:tr>
              <a:tr h="263896">
                <a:tc>
                  <a:txBody>
                    <a:bodyPr/>
                    <a:lstStyle/>
                    <a:p>
                      <a:pPr algn="ctr" fontAlgn="ctr"/>
                      <a:r>
                        <a:rPr lang="en-US" sz="1000" b="1" u="none" strike="noStrike" dirty="0"/>
                        <a:t>CHARGING TIME (AC)</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7 hours (7.4 kW)</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7.5 hours (7.4 kW)</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7 hours (7.4 kW)</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6-8 hours (AC 7.2 kW)</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6-8 hours</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dirty="0"/>
                        <a:t>0-80% </a:t>
                      </a:r>
                      <a:r>
                        <a:rPr lang="en-US" sz="1100" b="1" baseline="0" dirty="0"/>
                        <a:t> </a:t>
                      </a:r>
                      <a:r>
                        <a:rPr lang="en-US" sz="1100" b="1" dirty="0"/>
                        <a:t>7 kW – (6 hours</a:t>
                      </a:r>
                      <a:r>
                        <a:rPr lang="en-US" sz="1100" b="1" u="none" strike="noStrike" dirty="0"/>
                        <a:t>)</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6"/>
                  </a:ext>
                </a:extLst>
              </a:tr>
              <a:tr h="263896">
                <a:tc>
                  <a:txBody>
                    <a:bodyPr/>
                    <a:lstStyle/>
                    <a:p>
                      <a:pPr algn="ctr" fontAlgn="ctr"/>
                      <a:r>
                        <a:rPr lang="en-US" sz="1000" b="1" u="none" strike="noStrike" dirty="0"/>
                        <a:t>FAST CHARGING (DC)</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de-DE" sz="1000" u="none" strike="noStrike" dirty="0"/>
                        <a:t>80% in 42 minutes (80 kW DC)</a:t>
                      </a:r>
                      <a:endParaRPr lang="de-DE"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de-DE" sz="1000" u="none" strike="noStrike" dirty="0"/>
                        <a:t>80% in 30 minutes (100 kW)</a:t>
                      </a:r>
                      <a:endParaRPr lang="de-DE"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de-DE" sz="1000" u="none" strike="noStrike" dirty="0"/>
                        <a:t>80% in 30 minutes (100 kW)</a:t>
                      </a:r>
                      <a:endParaRPr lang="de-DE"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fr-FR" sz="1000" u="none" strike="noStrike" dirty="0"/>
                        <a:t>45 minutes (80% charge, 50 kW DC)</a:t>
                      </a:r>
                      <a:endParaRPr lang="fr-FR"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pl-PL" sz="1000" u="none" strike="noStrike"/>
                        <a:t>30 minutes (20%-80%, 50 kW DC)</a:t>
                      </a:r>
                      <a:endParaRPr lang="pl-PL"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pl-PL" sz="1100" b="1" u="none" strike="noStrike" dirty="0"/>
                        <a:t>60 minutes (80%, </a:t>
                      </a:r>
                      <a:r>
                        <a:rPr lang="en-US" sz="1100" b="1" u="none" strike="noStrike" dirty="0"/>
                        <a:t>4</a:t>
                      </a:r>
                      <a:r>
                        <a:rPr lang="pl-PL" sz="1100" b="1" u="none" strike="noStrike" dirty="0"/>
                        <a:t>0 kW DC)</a:t>
                      </a:r>
                      <a:endParaRPr lang="en-US" sz="1100" b="1" u="none" strike="noStrike" dirty="0"/>
                    </a:p>
                    <a:p>
                      <a:pPr algn="ctr" fontAlgn="ctr"/>
                      <a:endParaRPr lang="pl-PL"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7"/>
                  </a:ext>
                </a:extLst>
              </a:tr>
              <a:tr h="131948">
                <a:tc>
                  <a:txBody>
                    <a:bodyPr/>
                    <a:lstStyle/>
                    <a:p>
                      <a:pPr algn="ctr" fontAlgn="ctr"/>
                      <a:endParaRPr lang="en-US" sz="1000" b="1" u="none" strike="noStrike" dirty="0"/>
                    </a:p>
                    <a:p>
                      <a:pPr algn="ctr" fontAlgn="ctr"/>
                      <a:r>
                        <a:rPr lang="en-US" sz="1000" b="1" u="none" strike="noStrike" dirty="0"/>
                        <a:t>TOP SPEED</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135 km/h</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130 km/h</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130 km/h</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120 km/h</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100 km/h</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u="none" strike="noStrike" dirty="0"/>
                        <a:t>125 km/h</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8"/>
                  </a:ext>
                </a:extLst>
              </a:tr>
              <a:tr h="131948">
                <a:tc>
                  <a:txBody>
                    <a:bodyPr/>
                    <a:lstStyle/>
                    <a:p>
                      <a:pPr algn="ctr" fontAlgn="ctr"/>
                      <a:r>
                        <a:rPr lang="en-US" sz="1000" b="1" u="none" strike="noStrike" dirty="0"/>
                        <a:t>POWER OUTPUT</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90 kW (120 hp)</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100 kW (136 hp)</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100 kW (136 hp)</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dirty="0"/>
                        <a:t>90 kW (122 hp)</a:t>
                      </a:r>
                      <a:endParaRPr lang="en-US" sz="1000" b="0"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000" u="none" strike="noStrike"/>
                        <a:t>60 kW (80 hp)</a:t>
                      </a:r>
                      <a:endParaRPr lang="en-US" sz="1000" b="0" i="0" u="none" strike="noStrike">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u="none" strike="noStrike" dirty="0"/>
                        <a:t>80 kW (107 hp) (MOST LIKELY)</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09"/>
                  </a:ext>
                </a:extLst>
              </a:tr>
              <a:tr h="263896">
                <a:tc>
                  <a:txBody>
                    <a:bodyPr/>
                    <a:lstStyle/>
                    <a:p>
                      <a:pPr algn="ctr" fontAlgn="ctr"/>
                      <a:r>
                        <a:rPr lang="en-US" sz="1000" b="1" u="none" strike="noStrike" dirty="0"/>
                        <a:t>PRICE RANGE (EUROPE)</a:t>
                      </a:r>
                      <a:endParaRPr lang="en-US" sz="10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200" b="1" u="none" strike="noStrike" dirty="0"/>
                        <a:t>Starting from €32,000</a:t>
                      </a:r>
                      <a:endParaRPr lang="en-US" sz="12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200" b="1" u="none" strike="noStrike" dirty="0"/>
                        <a:t>Starting from €30,000</a:t>
                      </a:r>
                      <a:endParaRPr lang="en-US" sz="12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200" b="1" u="none" strike="noStrike" dirty="0"/>
                        <a:t>Starting from €30,000</a:t>
                      </a:r>
                      <a:endParaRPr lang="en-US" sz="12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200" b="1" u="none" strike="noStrike" dirty="0"/>
                        <a:t>Starting from €29,000</a:t>
                      </a:r>
                      <a:endParaRPr lang="en-US" sz="12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200" b="1" u="none" strike="noStrike" dirty="0"/>
                        <a:t>Approx. €25,000</a:t>
                      </a:r>
                      <a:endParaRPr lang="en-US" sz="1200" b="1" i="0" u="none" strike="noStrike" dirty="0">
                        <a:solidFill>
                          <a:srgbClr val="000000"/>
                        </a:solidFill>
                        <a:latin typeface="Aptos Narrow"/>
                      </a:endParaRPr>
                    </a:p>
                  </a:txBody>
                  <a:tcPr marL="6597" marR="6597" marT="6597" marB="0" anchor="ctr">
                    <a:solidFill>
                      <a:schemeClr val="bg2">
                        <a:lumMod val="90000"/>
                      </a:schemeClr>
                    </a:solidFill>
                  </a:tcPr>
                </a:tc>
                <a:tc>
                  <a:txBody>
                    <a:bodyPr/>
                    <a:lstStyle/>
                    <a:p>
                      <a:pPr algn="ctr" fontAlgn="ctr"/>
                      <a:r>
                        <a:rPr lang="en-US" sz="1100" b="1" u="none" strike="noStrike" dirty="0"/>
                        <a:t>AVG</a:t>
                      </a:r>
                      <a:r>
                        <a:rPr lang="en-US" sz="1100" b="1" u="none" strike="noStrike" baseline="0" dirty="0"/>
                        <a:t> Price</a:t>
                      </a:r>
                    </a:p>
                    <a:p>
                      <a:pPr algn="ctr" fontAlgn="ctr"/>
                      <a:r>
                        <a:rPr lang="en-US" sz="1100" b="1" u="none" strike="noStrike" dirty="0"/>
                        <a:t>€35,000</a:t>
                      </a:r>
                      <a:endParaRPr lang="en-US" sz="1100" b="1" i="0" u="none" strike="noStrike" dirty="0">
                        <a:solidFill>
                          <a:srgbClr val="000000"/>
                        </a:solidFill>
                        <a:latin typeface="Aptos Narrow"/>
                      </a:endParaRPr>
                    </a:p>
                  </a:txBody>
                  <a:tcPr marL="6597" marR="6597" marT="6597" marB="0" anchor="ctr">
                    <a:solidFill>
                      <a:schemeClr val="bg2">
                        <a:lumMod val="90000"/>
                      </a:schemeClr>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61012" y="680579"/>
          <a:ext cx="8093890" cy="367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quarter" idx="1"/>
          </p:nvPr>
        </p:nvGraphicFramePr>
        <p:xfrm>
          <a:off x="533400" y="1200150"/>
          <a:ext cx="3920266" cy="34861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2" descr="C:\Users\RAJAT\Downloads\ebro-ev-cars-in-spai.png"/>
          <p:cNvPicPr>
            <a:picLocks noChangeAspect="1" noChangeArrowheads="1"/>
          </p:cNvPicPr>
          <p:nvPr/>
        </p:nvPicPr>
        <p:blipFill>
          <a:blip r:embed="rId12"/>
          <a:srcRect/>
          <a:stretch>
            <a:fillRect/>
          </a:stretch>
        </p:blipFill>
        <p:spPr bwMode="auto">
          <a:xfrm>
            <a:off x="4660135" y="1200151"/>
            <a:ext cx="4094767" cy="34861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23965" y="690146"/>
            <a:ext cx="7499846" cy="338554"/>
            <a:chOff x="0" y="134"/>
            <a:chExt cx="7772400" cy="437881"/>
          </a:xfrm>
        </p:grpSpPr>
        <p:sp>
          <p:nvSpPr>
            <p:cNvPr id="5" name="Rounded Rectangle 4"/>
            <p:cNvSpPr/>
            <p:nvPr/>
          </p:nvSpPr>
          <p:spPr>
            <a:xfrm>
              <a:off x="0" y="134"/>
              <a:ext cx="7772400" cy="43788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0" y="134"/>
              <a:ext cx="7729648" cy="437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400" b="1" kern="1200" dirty="0"/>
                <a:t>COLLABORATORS</a:t>
              </a:r>
            </a:p>
          </p:txBody>
        </p:sp>
      </p:grpSp>
      <p:sp>
        <p:nvSpPr>
          <p:cNvPr id="7" name="Rectangle 6"/>
          <p:cNvSpPr/>
          <p:nvPr/>
        </p:nvSpPr>
        <p:spPr>
          <a:xfrm>
            <a:off x="438150" y="1219199"/>
            <a:ext cx="83439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200" b="1" dirty="0">
                <a:latin typeface="Arial" pitchFamily="34" charset="0"/>
                <a:cs typeface="Arial" pitchFamily="34" charset="0"/>
              </a:rPr>
              <a:t>CHERY AUTOMOBILE</a:t>
            </a:r>
            <a:r>
              <a:rPr lang="en-US" sz="1200" dirty="0">
                <a:latin typeface="Arial" pitchFamily="34" charset="0"/>
                <a:cs typeface="Arial" pitchFamily="34" charset="0"/>
              </a:rPr>
              <a:t>: The Chinese automaker </a:t>
            </a:r>
            <a:r>
              <a:rPr lang="en-US" sz="1200" dirty="0" err="1">
                <a:latin typeface="Arial" pitchFamily="34" charset="0"/>
                <a:cs typeface="Arial" pitchFamily="34" charset="0"/>
              </a:rPr>
              <a:t>Chery</a:t>
            </a:r>
            <a:r>
              <a:rPr lang="en-US" sz="1200" dirty="0">
                <a:latin typeface="Arial" pitchFamily="34" charset="0"/>
                <a:cs typeface="Arial" pitchFamily="34" charset="0"/>
              </a:rPr>
              <a:t> has entered a joint venture with EBRO-EV Motors. This partnership will focus on producing electric vehicles, including </a:t>
            </a:r>
            <a:r>
              <a:rPr lang="en-US" sz="1200" dirty="0" err="1">
                <a:latin typeface="Arial" pitchFamily="34" charset="0"/>
                <a:cs typeface="Arial" pitchFamily="34" charset="0"/>
              </a:rPr>
              <a:t>Chery's</a:t>
            </a:r>
            <a:r>
              <a:rPr lang="en-US" sz="1200" dirty="0">
                <a:latin typeface="Arial" pitchFamily="34" charset="0"/>
                <a:cs typeface="Arial" pitchFamily="34" charset="0"/>
              </a:rPr>
              <a:t> </a:t>
            </a:r>
            <a:r>
              <a:rPr lang="en-US" sz="1200" dirty="0" err="1">
                <a:latin typeface="Arial" pitchFamily="34" charset="0"/>
                <a:cs typeface="Arial" pitchFamily="34" charset="0"/>
              </a:rPr>
              <a:t>Omoda</a:t>
            </a:r>
            <a:r>
              <a:rPr lang="en-US" sz="1200" dirty="0">
                <a:latin typeface="Arial" pitchFamily="34" charset="0"/>
                <a:cs typeface="Arial" pitchFamily="34" charset="0"/>
              </a:rPr>
              <a:t> models and EBRO-branded cars. The collaboration is significant as it marks </a:t>
            </a:r>
            <a:r>
              <a:rPr lang="en-US" sz="1200" dirty="0" err="1">
                <a:latin typeface="Arial" pitchFamily="34" charset="0"/>
                <a:cs typeface="Arial" pitchFamily="34" charset="0"/>
              </a:rPr>
              <a:t>Chery’s</a:t>
            </a:r>
            <a:r>
              <a:rPr lang="en-US" sz="1200" dirty="0">
                <a:latin typeface="Arial" pitchFamily="34" charset="0"/>
                <a:cs typeface="Arial" pitchFamily="34" charset="0"/>
              </a:rPr>
              <a:t> first manufacturing plant in Europe. </a:t>
            </a:r>
            <a:r>
              <a:rPr lang="en-US" sz="1200" dirty="0" err="1">
                <a:latin typeface="Arial" pitchFamily="34" charset="0"/>
                <a:cs typeface="Arial" pitchFamily="34" charset="0"/>
              </a:rPr>
              <a:t>Chery</a:t>
            </a:r>
            <a:r>
              <a:rPr lang="en-US" sz="1200" dirty="0">
                <a:latin typeface="Arial" pitchFamily="34" charset="0"/>
                <a:cs typeface="Arial" pitchFamily="34" charset="0"/>
              </a:rPr>
              <a:t> will leverage its global experience in electric vehicle production, while EBRO will provide local expertise and facilities at the former Nissan plant in </a:t>
            </a:r>
            <a:r>
              <a:rPr lang="en-US" sz="1200" dirty="0" err="1">
                <a:latin typeface="Arial" pitchFamily="34" charset="0"/>
                <a:cs typeface="Arial" pitchFamily="34" charset="0"/>
              </a:rPr>
              <a:t>Zona</a:t>
            </a:r>
            <a:r>
              <a:rPr lang="en-US" sz="1200" dirty="0">
                <a:latin typeface="Arial" pitchFamily="34" charset="0"/>
                <a:cs typeface="Arial" pitchFamily="34" charset="0"/>
              </a:rPr>
              <a:t> Franca​.</a:t>
            </a:r>
          </a:p>
          <a:p>
            <a:pPr algn="just"/>
            <a:endParaRPr lang="en-US" sz="1200" dirty="0">
              <a:latin typeface="Arial" pitchFamily="34" charset="0"/>
              <a:cs typeface="Arial" pitchFamily="34" charset="0"/>
            </a:endParaRPr>
          </a:p>
          <a:p>
            <a:pPr algn="just"/>
            <a:r>
              <a:rPr lang="en-US" sz="1200" b="1" dirty="0">
                <a:latin typeface="Arial" pitchFamily="34" charset="0"/>
                <a:cs typeface="Arial" pitchFamily="34" charset="0"/>
              </a:rPr>
              <a:t>BARCELONA TECHNICAL CENTRE : </a:t>
            </a:r>
            <a:r>
              <a:rPr lang="en-US" sz="1200" dirty="0">
                <a:latin typeface="Arial" pitchFamily="34" charset="0"/>
                <a:cs typeface="Arial" pitchFamily="34" charset="0"/>
              </a:rPr>
              <a:t>Ebro and Barcelona Technical Center (</a:t>
            </a:r>
            <a:r>
              <a:rPr lang="en-US" sz="1200" dirty="0" err="1">
                <a:latin typeface="Arial" pitchFamily="34" charset="0"/>
                <a:cs typeface="Arial" pitchFamily="34" charset="0"/>
              </a:rPr>
              <a:t>BTech</a:t>
            </a:r>
            <a:r>
              <a:rPr lang="en-US" sz="1200" dirty="0">
                <a:latin typeface="Arial" pitchFamily="34" charset="0"/>
                <a:cs typeface="Arial" pitchFamily="34" charset="0"/>
              </a:rPr>
              <a:t>) have a close collaboration, particularly in the reindustrialization of the former Nissan plant in Barcelona. Together, they are part of the </a:t>
            </a:r>
            <a:r>
              <a:rPr lang="en-US" sz="1200" dirty="0" err="1">
                <a:latin typeface="Arial" pitchFamily="34" charset="0"/>
                <a:cs typeface="Arial" pitchFamily="34" charset="0"/>
              </a:rPr>
              <a:t>Decarbonization</a:t>
            </a:r>
            <a:r>
              <a:rPr lang="en-US" sz="1200" dirty="0">
                <a:latin typeface="Arial" pitchFamily="34" charset="0"/>
                <a:cs typeface="Arial" pitchFamily="34" charset="0"/>
              </a:rPr>
              <a:t> Hub (D-Hub) initiative, which aims to transform the factory into a center for electric vehicle production. </a:t>
            </a:r>
            <a:r>
              <a:rPr lang="en-US" sz="1200" dirty="0" err="1">
                <a:latin typeface="Arial" pitchFamily="34" charset="0"/>
                <a:cs typeface="Arial" pitchFamily="34" charset="0"/>
              </a:rPr>
              <a:t>BTech</a:t>
            </a:r>
            <a:r>
              <a:rPr lang="en-US" sz="1200" dirty="0">
                <a:latin typeface="Arial" pitchFamily="34" charset="0"/>
                <a:cs typeface="Arial" pitchFamily="34" charset="0"/>
              </a:rPr>
              <a:t> plays a key engineering role in this effort, focusing on the design and assembly of Ebro's electric vehicles, including its upcoming electric pickup truck.</a:t>
            </a:r>
          </a:p>
          <a:p>
            <a:pPr algn="just"/>
            <a:endParaRPr lang="en-US" sz="1200" dirty="0">
              <a:latin typeface="Arial" pitchFamily="34" charset="0"/>
              <a:cs typeface="Arial" pitchFamily="34" charset="0"/>
            </a:endParaRPr>
          </a:p>
          <a:p>
            <a:pPr algn="just"/>
            <a:r>
              <a:rPr lang="en-US" sz="1200" dirty="0">
                <a:latin typeface="Arial" pitchFamily="34" charset="0"/>
                <a:cs typeface="Arial" pitchFamily="34" charset="0"/>
              </a:rPr>
              <a:t>As one of the leading partners in D-Hub, </a:t>
            </a:r>
            <a:r>
              <a:rPr lang="en-US" sz="1200" dirty="0" err="1">
                <a:latin typeface="Arial" pitchFamily="34" charset="0"/>
                <a:cs typeface="Arial" pitchFamily="34" charset="0"/>
              </a:rPr>
              <a:t>BTech</a:t>
            </a:r>
            <a:r>
              <a:rPr lang="en-US" sz="1200" dirty="0">
                <a:latin typeface="Arial" pitchFamily="34" charset="0"/>
                <a:cs typeface="Arial" pitchFamily="34" charset="0"/>
              </a:rPr>
              <a:t> is helping Ebro manufacture 40,000 units annually, contributing to the larger goal of producing 100,000 electric vehicles at the site when combined with other manufacturers like </a:t>
            </a:r>
            <a:r>
              <a:rPr lang="en-US" sz="1200" dirty="0" err="1">
                <a:latin typeface="Arial" pitchFamily="34" charset="0"/>
                <a:cs typeface="Arial" pitchFamily="34" charset="0"/>
              </a:rPr>
              <a:t>Zeroid</a:t>
            </a:r>
            <a:r>
              <a:rPr lang="en-US" sz="1200" dirty="0">
                <a:latin typeface="Arial" pitchFamily="34" charset="0"/>
                <a:cs typeface="Arial" pitchFamily="34" charset="0"/>
              </a:rPr>
              <a:t>. Their role is essential in reviving the Ebro brand and facilitating the production of electric vehicles that will launch by 2025</a:t>
            </a:r>
          </a:p>
          <a:p>
            <a:pPr algn="just"/>
            <a:endParaRPr lang="en-US" sz="1200" b="1" dirty="0">
              <a:latin typeface="Arial" pitchFamily="34" charset="0"/>
              <a:cs typeface="Arial" pitchFamily="34" charset="0"/>
            </a:endParaRPr>
          </a:p>
          <a:p>
            <a:pPr algn="just"/>
            <a:r>
              <a:rPr lang="en-US" sz="1200" b="1" dirty="0">
                <a:latin typeface="Arial" pitchFamily="34" charset="0"/>
                <a:cs typeface="Arial" pitchFamily="34" charset="0"/>
              </a:rPr>
              <a:t>CATALAN GOVERNMENT (ACCIÓ-CATALONIA TRADE &amp; INVESTMENT) &amp; SPANISH GOVERNMENT</a:t>
            </a:r>
            <a:r>
              <a:rPr lang="en-US" sz="1200" dirty="0">
                <a:latin typeface="Arial" pitchFamily="34" charset="0"/>
                <a:cs typeface="Arial" pitchFamily="34" charset="0"/>
              </a:rPr>
              <a:t>: The Catalan government &amp; Spanish Government played a crucial role in securing EBRO-CHERY collaboration, facilitating discussions between </a:t>
            </a:r>
            <a:r>
              <a:rPr lang="en-US" sz="1200" dirty="0" err="1">
                <a:latin typeface="Arial" pitchFamily="34" charset="0"/>
                <a:cs typeface="Arial" pitchFamily="34" charset="0"/>
              </a:rPr>
              <a:t>Chery</a:t>
            </a:r>
            <a:r>
              <a:rPr lang="en-US" sz="1200" dirty="0">
                <a:latin typeface="Arial" pitchFamily="34" charset="0"/>
                <a:cs typeface="Arial" pitchFamily="34" charset="0"/>
              </a:rPr>
              <a:t> and EBRO. This partnership is seen as part of Catalonia's broader strategy to enhance its position as a hub for smart and sustainable mobility.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81000" y="800100"/>
          <a:ext cx="8543924"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42950" y="685801"/>
          <a:ext cx="7772400" cy="479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590550" y="2929265"/>
          <a:ext cx="8143875" cy="5232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nvGraphicFramePr>
        <p:xfrm>
          <a:off x="1918146" y="3598961"/>
          <a:ext cx="5637787" cy="6015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nvGraphicFramePr>
        <p:xfrm>
          <a:off x="590550" y="1340644"/>
          <a:ext cx="7924800" cy="138499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74133" y="1088619"/>
          <a:ext cx="8274757" cy="64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8" name="Picture 2"/>
          <p:cNvPicPr>
            <a:picLocks noChangeAspect="1" noChangeArrowheads="1"/>
          </p:cNvPicPr>
          <p:nvPr/>
        </p:nvPicPr>
        <p:blipFill>
          <a:blip r:embed="rId7"/>
          <a:srcRect l="32096" t="34941" r="16878" b="19193"/>
          <a:stretch>
            <a:fillRect/>
          </a:stretch>
        </p:blipFill>
        <p:spPr bwMode="auto">
          <a:xfrm>
            <a:off x="474133" y="1732086"/>
            <a:ext cx="8274756" cy="2851637"/>
          </a:xfrm>
          <a:prstGeom prst="rect">
            <a:avLst/>
          </a:prstGeom>
          <a:noFill/>
          <a:ln w="9525">
            <a:noFill/>
            <a:miter lim="800000"/>
            <a:headEnd/>
            <a:tailEnd/>
          </a:ln>
          <a:effectLst/>
        </p:spPr>
      </p:pic>
      <p:grpSp>
        <p:nvGrpSpPr>
          <p:cNvPr id="7" name="Group 6"/>
          <p:cNvGrpSpPr/>
          <p:nvPr/>
        </p:nvGrpSpPr>
        <p:grpSpPr>
          <a:xfrm>
            <a:off x="3290887" y="771371"/>
            <a:ext cx="2562225" cy="307582"/>
            <a:chOff x="0" y="97"/>
            <a:chExt cx="2562225" cy="307582"/>
          </a:xfrm>
        </p:grpSpPr>
        <p:sp>
          <p:nvSpPr>
            <p:cNvPr id="8" name="Rounded Rectangle 7"/>
            <p:cNvSpPr/>
            <p:nvPr/>
          </p:nvSpPr>
          <p:spPr>
            <a:xfrm>
              <a:off x="0" y="97"/>
              <a:ext cx="2562225" cy="3075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15015" y="15112"/>
              <a:ext cx="2532195" cy="27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dirty="0"/>
                <a:t>MARKET DEMAND</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87022" y="767644"/>
          <a:ext cx="8105422" cy="1862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587022" y="2908300"/>
          <a:ext cx="8105422" cy="1490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3150" y="771371"/>
            <a:ext cx="4273004" cy="307582"/>
            <a:chOff x="-169559" y="97"/>
            <a:chExt cx="2716771" cy="307582"/>
          </a:xfrm>
        </p:grpSpPr>
        <p:sp>
          <p:nvSpPr>
            <p:cNvPr id="5" name="Rounded Rectangle 4"/>
            <p:cNvSpPr/>
            <p:nvPr/>
          </p:nvSpPr>
          <p:spPr>
            <a:xfrm>
              <a:off x="-169559" y="97"/>
              <a:ext cx="2562225" cy="3075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69558" y="15112"/>
              <a:ext cx="2716770" cy="27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a:t>CUSTOMER</a:t>
              </a:r>
              <a:r>
                <a:rPr lang="en-US" sz="2000" b="1" i="0" kern="1200" dirty="0"/>
                <a:t> </a:t>
              </a:r>
              <a:r>
                <a:rPr lang="en-US" sz="2000" b="1" kern="1200" dirty="0"/>
                <a:t>S</a:t>
              </a:r>
              <a:r>
                <a:rPr lang="en-US" sz="2000" b="1" i="0" kern="1200" dirty="0"/>
                <a:t>EGMENTATION</a:t>
              </a:r>
            </a:p>
          </p:txBody>
        </p:sp>
      </p:grpSp>
      <p:graphicFrame>
        <p:nvGraphicFramePr>
          <p:cNvPr id="11" name="Diagram 10"/>
          <p:cNvGraphicFramePr/>
          <p:nvPr/>
        </p:nvGraphicFramePr>
        <p:xfrm>
          <a:off x="1123517" y="1616275"/>
          <a:ext cx="2076883" cy="30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6373080" y="1462386"/>
          <a:ext cx="2537874" cy="307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p:cNvSpPr txBox="1"/>
          <p:nvPr/>
        </p:nvSpPr>
        <p:spPr>
          <a:xfrm>
            <a:off x="199592" y="2547296"/>
            <a:ext cx="2210233" cy="14619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b="1" dirty="0"/>
              <a:t>B2B/G ORIENTED</a:t>
            </a:r>
          </a:p>
          <a:p>
            <a:pPr algn="just"/>
            <a:endParaRPr lang="en-US" sz="500" dirty="0"/>
          </a:p>
          <a:p>
            <a:pPr marL="180975" indent="-180975" algn="just">
              <a:buFont typeface="Wingdings" pitchFamily="2" charset="2"/>
              <a:buChar char="q"/>
            </a:pPr>
            <a:r>
              <a:rPr lang="en-US" dirty="0"/>
              <a:t> Companies and fleets </a:t>
            </a:r>
          </a:p>
          <a:p>
            <a:pPr marL="180975" indent="-180975" algn="just">
              <a:buFont typeface="Wingdings" pitchFamily="2" charset="2"/>
              <a:buChar char="q"/>
            </a:pPr>
            <a:r>
              <a:rPr lang="en-US" dirty="0"/>
              <a:t> Public Services (Police, Firefighters, emergency services, maintenance….)</a:t>
            </a:r>
          </a:p>
          <a:p>
            <a:pPr marL="180975" indent="-180975" algn="just">
              <a:buFont typeface="Wingdings" pitchFamily="2" charset="2"/>
              <a:buChar char="q"/>
            </a:pPr>
            <a:r>
              <a:rPr lang="en-US" dirty="0"/>
              <a:t>CAB Services</a:t>
            </a:r>
          </a:p>
        </p:txBody>
      </p:sp>
      <p:sp>
        <p:nvSpPr>
          <p:cNvPr id="21" name="TextBox 20"/>
          <p:cNvSpPr txBox="1"/>
          <p:nvPr/>
        </p:nvSpPr>
        <p:spPr>
          <a:xfrm>
            <a:off x="2676525" y="2685797"/>
            <a:ext cx="2600325" cy="16773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B2B SERVICES </a:t>
            </a:r>
          </a:p>
          <a:p>
            <a:endParaRPr lang="en-US" sz="500" dirty="0">
              <a:latin typeface="+mn-lt"/>
            </a:endParaRPr>
          </a:p>
          <a:p>
            <a:pPr marL="266700" indent="-266700">
              <a:buFont typeface="Wingdings" pitchFamily="2" charset="2"/>
              <a:buChar char="q"/>
            </a:pPr>
            <a:r>
              <a:rPr lang="en-US" dirty="0">
                <a:latin typeface="+mn-lt"/>
              </a:rPr>
              <a:t>Acquisition services </a:t>
            </a:r>
          </a:p>
          <a:p>
            <a:pPr marL="266700" indent="-266700">
              <a:buFont typeface="Wingdings" pitchFamily="2" charset="2"/>
              <a:buChar char="q"/>
            </a:pPr>
            <a:r>
              <a:rPr lang="en-US" dirty="0">
                <a:latin typeface="+mn-lt"/>
              </a:rPr>
              <a:t>Charge network and sustainable projects </a:t>
            </a:r>
          </a:p>
          <a:p>
            <a:pPr marL="266700" indent="-266700">
              <a:buFont typeface="Wingdings" pitchFamily="2" charset="2"/>
              <a:buChar char="q"/>
            </a:pPr>
            <a:r>
              <a:rPr lang="en-US" dirty="0">
                <a:latin typeface="+mn-lt"/>
              </a:rPr>
              <a:t>Power supply Management </a:t>
            </a:r>
          </a:p>
          <a:p>
            <a:pPr marL="266700" indent="-266700">
              <a:buFont typeface="Wingdings" pitchFamily="2" charset="2"/>
              <a:buChar char="q"/>
            </a:pPr>
            <a:r>
              <a:rPr lang="en-US" dirty="0">
                <a:latin typeface="+mn-lt"/>
              </a:rPr>
              <a:t>Connected Vehicle (Fleet management)</a:t>
            </a:r>
          </a:p>
        </p:txBody>
      </p:sp>
      <p:cxnSp>
        <p:nvCxnSpPr>
          <p:cNvPr id="23" name="Straight Arrow Connector 22"/>
          <p:cNvCxnSpPr>
            <a:endCxn id="13" idx="0"/>
          </p:cNvCxnSpPr>
          <p:nvPr/>
        </p:nvCxnSpPr>
        <p:spPr>
          <a:xfrm rot="5400000">
            <a:off x="1193222" y="2035540"/>
            <a:ext cx="623243" cy="400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676525" y="1924050"/>
            <a:ext cx="1257300" cy="761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16154" y="2134394"/>
            <a:ext cx="226695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61950" indent="-361950" algn="just">
              <a:buFont typeface="Wingdings" pitchFamily="2" charset="2"/>
              <a:buChar char="q"/>
            </a:pPr>
            <a:r>
              <a:rPr lang="en-US" dirty="0"/>
              <a:t>Narrower vehicle than the </a:t>
            </a:r>
          </a:p>
          <a:p>
            <a:pPr marL="361950" indent="-361950" algn="just"/>
            <a:r>
              <a:rPr lang="en-US" dirty="0"/>
              <a:t>          competition (1.75m)  making it Ideal for urban transport.</a:t>
            </a:r>
          </a:p>
          <a:p>
            <a:pPr marL="361950" indent="-361950" algn="just">
              <a:buFont typeface="Wingdings" pitchFamily="2" charset="2"/>
              <a:buChar char="q"/>
            </a:pPr>
            <a:r>
              <a:rPr lang="en-US" dirty="0"/>
              <a:t>Last mile EV Van for urban mobility, also available for 7 passengers.</a:t>
            </a:r>
          </a:p>
          <a:p>
            <a:pPr marL="361950" indent="-361950" algn="just">
              <a:buFont typeface="Wingdings" pitchFamily="2" charset="2"/>
              <a:buChar char="q"/>
            </a:pPr>
            <a:r>
              <a:rPr lang="en-US" dirty="0"/>
              <a:t>Excellent ergonomics as </a:t>
            </a:r>
          </a:p>
          <a:p>
            <a:pPr marL="361950" indent="-361950" algn="just"/>
            <a:r>
              <a:rPr lang="en-US" dirty="0"/>
              <a:t>          a passenger vehicle</a:t>
            </a:r>
          </a:p>
          <a:p>
            <a:pPr marL="361950" indent="-361950" algn="just">
              <a:buFont typeface="Wingdings" pitchFamily="2" charset="2"/>
              <a:buChar char="q"/>
            </a:pPr>
            <a:r>
              <a:rPr lang="fr-FR" dirty="0" err="1"/>
              <a:t>European</a:t>
            </a:r>
            <a:r>
              <a:rPr lang="fr-FR" dirty="0"/>
              <a:t> production </a:t>
            </a:r>
            <a:r>
              <a:rPr lang="fr-FR" dirty="0" err="1"/>
              <a:t>vehicle</a:t>
            </a:r>
            <a:r>
              <a:rPr lang="fr-FR" dirty="0"/>
              <a:t>. Extensive customisation </a:t>
            </a:r>
            <a:r>
              <a:rPr lang="fr-FR" dirty="0" err="1"/>
              <a:t>possibilitie</a:t>
            </a:r>
            <a:endParaRPr lang="en-US" dirty="0"/>
          </a:p>
        </p:txBody>
      </p:sp>
      <p:cxnSp>
        <p:nvCxnSpPr>
          <p:cNvPr id="32" name="Straight Arrow Connector 31"/>
          <p:cNvCxnSpPr/>
          <p:nvPr/>
        </p:nvCxnSpPr>
        <p:spPr>
          <a:xfrm rot="10800000" flipV="1">
            <a:off x="2343151" y="1078953"/>
            <a:ext cx="1419225" cy="53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867400" y="1078953"/>
            <a:ext cx="1524000" cy="383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7428756" y="1951881"/>
            <a:ext cx="363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3150" y="617580"/>
            <a:ext cx="4273004" cy="307582"/>
            <a:chOff x="-169559" y="97"/>
            <a:chExt cx="2716771" cy="307582"/>
          </a:xfrm>
        </p:grpSpPr>
        <p:sp>
          <p:nvSpPr>
            <p:cNvPr id="5" name="Rounded Rectangle 4"/>
            <p:cNvSpPr/>
            <p:nvPr/>
          </p:nvSpPr>
          <p:spPr>
            <a:xfrm>
              <a:off x="-169559" y="97"/>
              <a:ext cx="2562225" cy="3075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69558" y="15112"/>
              <a:ext cx="2716770" cy="27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dirty="0"/>
                <a:t>BRAND POSITIONING</a:t>
              </a:r>
            </a:p>
          </p:txBody>
        </p:sp>
      </p:grpSp>
      <p:pic>
        <p:nvPicPr>
          <p:cNvPr id="47106" name="Picture 2"/>
          <p:cNvPicPr>
            <a:picLocks noChangeAspect="1" noChangeArrowheads="1"/>
          </p:cNvPicPr>
          <p:nvPr/>
        </p:nvPicPr>
        <p:blipFill>
          <a:blip r:embed="rId2"/>
          <a:srcRect l="26839" t="43307" r="21305" b="35433"/>
          <a:stretch>
            <a:fillRect/>
          </a:stretch>
        </p:blipFill>
        <p:spPr bwMode="auto">
          <a:xfrm>
            <a:off x="905146" y="995796"/>
            <a:ext cx="7714978" cy="1785504"/>
          </a:xfrm>
          <a:prstGeom prst="rect">
            <a:avLst/>
          </a:prstGeom>
          <a:noFill/>
          <a:ln w="9525">
            <a:noFill/>
            <a:miter lim="800000"/>
            <a:headEnd/>
            <a:tailEnd/>
          </a:ln>
          <a:effectLst/>
        </p:spPr>
      </p:pic>
      <p:sp>
        <p:nvSpPr>
          <p:cNvPr id="8" name="TextBox 7"/>
          <p:cNvSpPr txBox="1"/>
          <p:nvPr/>
        </p:nvSpPr>
        <p:spPr>
          <a:xfrm>
            <a:off x="628650" y="2657477"/>
            <a:ext cx="8220075"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66700" indent="-266700">
              <a:buFont typeface="Wingdings" pitchFamily="2" charset="2"/>
              <a:buChar char="q"/>
            </a:pPr>
            <a:r>
              <a:rPr lang="en-US" sz="1350" dirty="0"/>
              <a:t>EBRO Evan is based on Nissan Env200. E-Van is an electric vehicle with proven experience in the market as evident from sale of several units of the NV200 already sold. </a:t>
            </a:r>
          </a:p>
          <a:p>
            <a:pPr marL="266700" indent="-266700">
              <a:buFont typeface="Wingdings" pitchFamily="2" charset="2"/>
              <a:buChar char="q"/>
            </a:pPr>
            <a:r>
              <a:rPr lang="en-US" sz="1350" dirty="0"/>
              <a:t>Wide range of customers as van and passenger vehicle (taxi) (last mile)</a:t>
            </a:r>
          </a:p>
          <a:p>
            <a:pPr marL="266700" indent="-266700">
              <a:buFont typeface="Wingdings" pitchFamily="2" charset="2"/>
              <a:buChar char="q"/>
            </a:pPr>
            <a:r>
              <a:rPr lang="en-US" sz="1350" dirty="0"/>
              <a:t>Excellent ratio between footprint and load volume. Narrower vehicle than the competition (1.75m) making it ideal for urban transport </a:t>
            </a:r>
          </a:p>
          <a:p>
            <a:pPr marL="266700" indent="-266700">
              <a:buFont typeface="Wingdings" pitchFamily="2" charset="2"/>
              <a:buChar char="q"/>
              <a:tabLst>
                <a:tab pos="361950" algn="l"/>
              </a:tabLst>
            </a:pPr>
            <a:r>
              <a:rPr lang="en-US" sz="1350" dirty="0"/>
              <a:t>Capacity for two Euro pallets despite its small size. Great accessibility thanks to its two side doors • Excellent ergonomics as a passenger vehicle</a:t>
            </a:r>
          </a:p>
          <a:p>
            <a:pPr marL="266700" indent="-266700">
              <a:buFont typeface="Wingdings" pitchFamily="2" charset="2"/>
              <a:buChar char="q"/>
            </a:pPr>
            <a:r>
              <a:rPr lang="en-US" sz="1350" dirty="0"/>
              <a:t>European production vehicle. </a:t>
            </a:r>
          </a:p>
          <a:p>
            <a:pPr marL="266700" indent="-266700">
              <a:buFont typeface="Wingdings" pitchFamily="2" charset="2"/>
              <a:buChar char="q"/>
            </a:pPr>
            <a:r>
              <a:rPr lang="en-US" sz="1350" dirty="0"/>
              <a:t>Extensive customization possibilities</a:t>
            </a:r>
          </a:p>
          <a:p>
            <a:pPr marL="266700" indent="-266700">
              <a:buFont typeface="Wingdings" pitchFamily="2" charset="2"/>
              <a:buChar char="q"/>
            </a:pPr>
            <a:r>
              <a:rPr lang="en-US" sz="1350" dirty="0"/>
              <a:t>Very competitive in price compared to its European competitor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3154" y="647610"/>
            <a:ext cx="4273004" cy="307582"/>
            <a:chOff x="-169559" y="97"/>
            <a:chExt cx="2716771" cy="307582"/>
          </a:xfrm>
        </p:grpSpPr>
        <p:sp>
          <p:nvSpPr>
            <p:cNvPr id="5" name="Rounded Rectangle 4"/>
            <p:cNvSpPr/>
            <p:nvPr/>
          </p:nvSpPr>
          <p:spPr>
            <a:xfrm>
              <a:off x="-169559" y="97"/>
              <a:ext cx="2562225" cy="3075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69558" y="30127"/>
              <a:ext cx="2716770" cy="27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a:t>SEVEN STEPS TO POSITION</a:t>
              </a:r>
              <a:endParaRPr lang="en-US" sz="2000" b="1" i="0" kern="1200" dirty="0"/>
            </a:p>
          </p:txBody>
        </p:sp>
      </p:grpSp>
      <p:pic>
        <p:nvPicPr>
          <p:cNvPr id="48130" name="Picture 2"/>
          <p:cNvPicPr>
            <a:picLocks noChangeAspect="1" noChangeArrowheads="1"/>
          </p:cNvPicPr>
          <p:nvPr/>
        </p:nvPicPr>
        <p:blipFill>
          <a:blip r:embed="rId2">
            <a:lum bright="-30000" contrast="29000"/>
          </a:blip>
          <a:srcRect l="23242" t="30020" r="25455" b="23622"/>
          <a:stretch>
            <a:fillRect/>
          </a:stretch>
        </p:blipFill>
        <p:spPr bwMode="auto">
          <a:xfrm>
            <a:off x="628650" y="1609725"/>
            <a:ext cx="7648575" cy="2922943"/>
          </a:xfrm>
          <a:prstGeom prst="rect">
            <a:avLst/>
          </a:prstGeom>
          <a:noFill/>
          <a:ln w="9525">
            <a:noFill/>
            <a:miter lim="800000"/>
            <a:headEnd/>
            <a:tailEnd/>
          </a:ln>
          <a:effectLst/>
        </p:spPr>
      </p:pic>
      <p:grpSp>
        <p:nvGrpSpPr>
          <p:cNvPr id="9" name="Group 8"/>
          <p:cNvGrpSpPr/>
          <p:nvPr/>
        </p:nvGrpSpPr>
        <p:grpSpPr>
          <a:xfrm>
            <a:off x="1741968" y="1209675"/>
            <a:ext cx="5210171" cy="152400"/>
            <a:chOff x="-169559" y="97"/>
            <a:chExt cx="2716771" cy="307582"/>
          </a:xfrm>
        </p:grpSpPr>
        <p:sp>
          <p:nvSpPr>
            <p:cNvPr id="10" name="Rounded Rectangle 9"/>
            <p:cNvSpPr/>
            <p:nvPr/>
          </p:nvSpPr>
          <p:spPr>
            <a:xfrm>
              <a:off x="-169559" y="97"/>
              <a:ext cx="2647817" cy="3075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69558" y="30127"/>
              <a:ext cx="2716770" cy="27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1100" b="1" kern="1200" dirty="0"/>
                <a:t>STEP 1 : CREATE   CHARGING   INFRA   AS   A   USP</a:t>
              </a:r>
              <a:endParaRPr lang="en-US" sz="1100" b="1" i="0" kern="1200"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561974" y="895350"/>
            <a:ext cx="8124825" cy="35433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ctr">
              <a:buNone/>
            </a:pPr>
            <a:r>
              <a:rPr lang="en-US" sz="23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STEP 2  RE- INVENT BRAND POSITIONING</a:t>
            </a:r>
          </a:p>
          <a:p>
            <a:pPr algn="just">
              <a:buNone/>
            </a:pPr>
            <a:endParaRPr lang="en-US" sz="19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a:buFont typeface="Wingdings" pitchFamily="2" charset="2"/>
              <a:buChar char="q"/>
            </a:pPr>
            <a:r>
              <a:rPr lang="en-US" sz="2300" dirty="0"/>
              <a:t>EBRO can develop the charging network of its own or can make a tie up with  a large charging network.</a:t>
            </a:r>
          </a:p>
          <a:p>
            <a:pPr algn="just">
              <a:buFont typeface="Wingdings" pitchFamily="2" charset="2"/>
              <a:buChar char="q"/>
            </a:pPr>
            <a:r>
              <a:rPr lang="en-US" sz="2300" dirty="0"/>
              <a:t>EBRO can offer attractive new offerings like integrated EV-mobility bundles that include products and services, with a focus on the overall experience. In addition to the vehicle itself, a successful bundle might include charging, on-demand features and services, financing options, mobility services, after sales packages and extended warranties. Combined, these elements could create a compelling offer that enhances the customer experience and may resolve concerns that could hinder the adoption of EVs.</a:t>
            </a:r>
          </a:p>
          <a:p>
            <a:pPr algn="just">
              <a:buFont typeface="Wingdings" pitchFamily="2" charset="2"/>
              <a:buChar char="q"/>
            </a:pPr>
            <a:r>
              <a:rPr lang="en-US" sz="2300" dirty="0"/>
              <a:t>EBRO can use innovative and personalized approaches, such as digital campaigns, to reach and educate prospective EV customers. Focusing on areas and customer segments that are actively considering </a:t>
            </a:r>
            <a:r>
              <a:rPr lang="en-US" sz="2300" dirty="0" err="1"/>
              <a:t>Evs</a:t>
            </a:r>
            <a:r>
              <a:rPr lang="en-US" sz="2300" dirty="0"/>
              <a:t>. This step will be critical to reach scale quickly and to create a network of EV advocates for each the brand.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1974" y="809626"/>
            <a:ext cx="8124825" cy="3638550"/>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92500" lnSpcReduction="100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STEP 3  GENERATE</a:t>
            </a:r>
            <a:r>
              <a:rPr kumimoji="0" lang="en-US" sz="1900" b="1" i="0" u="sng"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INCOME FROM LIFE CYCLE</a:t>
            </a:r>
            <a:endPar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endParaRPr lang="en-US" sz="1200" dirty="0"/>
          </a:p>
          <a:p>
            <a:pPr algn="just"/>
            <a:r>
              <a:rPr lang="en-US" sz="1800" dirty="0"/>
              <a:t>After the purchase, EBRO can, for example, offer on-demand services and features to consumers, as Tesla does through its Auto Pilot. Such features might include performance and battery-boosting software, advanced driver-assistance systems, and services like BMW Connected Drive, which includes remote services, concierge service, and on-street parking information, among other benefits. BMW, for example, offers Connected Drive in four packages that cost from €69 to €279 a </a:t>
            </a:r>
            <a:r>
              <a:rPr lang="en-US" sz="1800" dirty="0" err="1"/>
              <a:t>year.Given</a:t>
            </a:r>
            <a:r>
              <a:rPr lang="en-US" sz="1800" dirty="0"/>
              <a:t> the attractive profit margins on those services, BMW is able to bolster the overall profitability of its EVs.</a:t>
            </a:r>
          </a:p>
          <a:p>
            <a:pPr algn="just"/>
            <a:endParaRPr lang="en-US" sz="1800" dirty="0"/>
          </a:p>
          <a:p>
            <a:pPr algn="just"/>
            <a:r>
              <a:rPr lang="en-US" sz="1800" dirty="0"/>
              <a:t>Either alone or with the support of third-party data aggregators, EBRO also have an opportunity to generate revenues from the data of customers and vehicles. These data could be used to address a number of use cases involving connected vehicles, to offer personalized services, or to provide third-party marketing. Revenues from data could also be generated as an additional revenue stream.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49804" y="790576"/>
          <a:ext cx="8229600" cy="32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 26"/>
          <p:cNvGraphicFramePr/>
          <p:nvPr/>
        </p:nvGraphicFramePr>
        <p:xfrm>
          <a:off x="200025" y="1638300"/>
          <a:ext cx="4286249" cy="9715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 19"/>
          <p:cNvGraphicFramePr/>
          <p:nvPr/>
        </p:nvGraphicFramePr>
        <p:xfrm>
          <a:off x="449805" y="3149772"/>
          <a:ext cx="3922170" cy="14889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Content Placeholder 17"/>
          <p:cNvGraphicFramePr>
            <a:graphicFrameLocks noGrp="1"/>
          </p:cNvGraphicFramePr>
          <p:nvPr>
            <p:ph sz="quarter" idx="1"/>
          </p:nvPr>
        </p:nvGraphicFramePr>
        <p:xfrm>
          <a:off x="4733925" y="3371851"/>
          <a:ext cx="4114800" cy="152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Diagram 10"/>
          <p:cNvGraphicFramePr/>
          <p:nvPr/>
        </p:nvGraphicFramePr>
        <p:xfrm>
          <a:off x="4964654" y="1571625"/>
          <a:ext cx="3714750" cy="167583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5" name="Diagram 14"/>
          <p:cNvGraphicFramePr/>
          <p:nvPr/>
        </p:nvGraphicFramePr>
        <p:xfrm>
          <a:off x="5010150" y="1222872"/>
          <a:ext cx="3609975" cy="29160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7" name="Diagram 16"/>
          <p:cNvGraphicFramePr/>
          <p:nvPr/>
        </p:nvGraphicFramePr>
        <p:xfrm>
          <a:off x="5281658" y="3371850"/>
          <a:ext cx="3076483" cy="307777"/>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21" name="Diagram 20"/>
          <p:cNvGraphicFramePr/>
          <p:nvPr/>
        </p:nvGraphicFramePr>
        <p:xfrm>
          <a:off x="581025" y="2725639"/>
          <a:ext cx="3667125" cy="307777"/>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29" name="Diagram 28"/>
          <p:cNvGraphicFramePr/>
          <p:nvPr/>
        </p:nvGraphicFramePr>
        <p:xfrm>
          <a:off x="561975" y="1171576"/>
          <a:ext cx="3676650" cy="296764"/>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1974" y="809626"/>
            <a:ext cx="8124825" cy="3638550"/>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85000" lnSpcReduction="200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STEP 4  BUIL</a:t>
            </a:r>
            <a:r>
              <a:rPr lang="en-US" sz="1900" b="1" u="sng" kern="120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
            </a:r>
            <a:r>
              <a:rPr lang="en-US" sz="1900" b="1" u="sng"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RELIABLE DISTRIBUTION CHANNELS &amp; DEALER PARTNERSHIPS</a:t>
            </a:r>
            <a:endPar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endParaRPr lang="en-US" sz="1200" dirty="0"/>
          </a:p>
          <a:p>
            <a:pPr algn="just"/>
            <a:r>
              <a:rPr lang="en-US" sz="1800" dirty="0"/>
              <a:t>EBRO must not only support their dealers as they build the required infrastructure and capabilities but also, at the same time, provide incentives that make EV VAN sales more economically attractive over the long term. Without such efforts, dealers may wonder if it is worthwhile to sell EVs.</a:t>
            </a:r>
          </a:p>
          <a:p>
            <a:pPr algn="just"/>
            <a:endParaRPr lang="en-US" sz="1800" dirty="0"/>
          </a:p>
          <a:p>
            <a:pPr algn="just"/>
            <a:r>
              <a:rPr lang="en-US" sz="1800" dirty="0"/>
              <a:t>EBRO should monitor performance—both their own and that of third-party dealers—to ensure the consistent delivery of an optimal EV sales pitch. They should also invest in digitally savvy product “geniuses” to serve as trusted advisers for customers. To build the deep EV expertise that makes it possible to address all relevant customer concerns, EBRO should train the geniuses through online and in-person classes that explain integrated EV-mobility bundles.</a:t>
            </a:r>
          </a:p>
          <a:p>
            <a:pPr algn="just"/>
            <a:endParaRPr lang="en-US" sz="1800" dirty="0"/>
          </a:p>
          <a:p>
            <a:pPr algn="just"/>
            <a:r>
              <a:rPr lang="en-US" sz="1800" dirty="0"/>
              <a:t>EBRO should also give dealers incentives to increase the number of test drives, which would expose more customers to the new technology. EBRO could, for instance, encourage dealers to reach out to target groups, such as taxi companies and mobility providers, to get additional prospective customers behind the EV wheel. </a:t>
            </a:r>
          </a:p>
          <a:p>
            <a:pPr algn="just"/>
            <a:endParaRPr lang="en-US" sz="1800" dirty="0"/>
          </a:p>
          <a:p>
            <a:pPr algn="just"/>
            <a:r>
              <a:rPr lang="en-US" sz="1800" dirty="0"/>
              <a:t>Finally, EBRO should ensure that all showrooms prominently display the entire EV portfolio (including wall box and charging solutions) and that customers can explore them with digital tools.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l="19921" t="19193" r="16601" b="15256"/>
          <a:stretch>
            <a:fillRect/>
          </a:stretch>
        </p:blipFill>
        <p:spPr bwMode="auto">
          <a:xfrm>
            <a:off x="971550" y="701968"/>
            <a:ext cx="7448550" cy="403685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l="19921" t="23130" r="51740" b="27559"/>
          <a:stretch>
            <a:fillRect/>
          </a:stretch>
        </p:blipFill>
        <p:spPr bwMode="auto">
          <a:xfrm>
            <a:off x="257175" y="841286"/>
            <a:ext cx="4067175" cy="3530689"/>
          </a:xfrm>
          <a:prstGeom prst="rect">
            <a:avLst/>
          </a:prstGeom>
          <a:noFill/>
          <a:ln w="9525">
            <a:noFill/>
            <a:miter lim="800000"/>
            <a:headEnd/>
            <a:tailEnd/>
          </a:ln>
          <a:effectLst/>
        </p:spPr>
      </p:pic>
      <p:pic>
        <p:nvPicPr>
          <p:cNvPr id="65539" name="Picture 3"/>
          <p:cNvPicPr>
            <a:picLocks noChangeAspect="1" noChangeArrowheads="1"/>
          </p:cNvPicPr>
          <p:nvPr/>
        </p:nvPicPr>
        <p:blipFill>
          <a:blip r:embed="rId3"/>
          <a:srcRect l="48143" t="32480" r="21581" b="22638"/>
          <a:stretch>
            <a:fillRect/>
          </a:stretch>
        </p:blipFill>
        <p:spPr bwMode="auto">
          <a:xfrm>
            <a:off x="4438650" y="841286"/>
            <a:ext cx="4114800" cy="2841721"/>
          </a:xfrm>
          <a:prstGeom prst="rect">
            <a:avLst/>
          </a:prstGeom>
          <a:noFill/>
          <a:ln w="9525">
            <a:noFill/>
            <a:miter lim="800000"/>
            <a:headEnd/>
            <a:tailEnd/>
          </a:ln>
          <a:effectLst/>
        </p:spPr>
      </p:pic>
      <p:sp>
        <p:nvSpPr>
          <p:cNvPr id="6" name="Down Arrow 5"/>
          <p:cNvSpPr/>
          <p:nvPr/>
        </p:nvSpPr>
        <p:spPr>
          <a:xfrm>
            <a:off x="5114925" y="3683007"/>
            <a:ext cx="247650" cy="68896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Down Arrow 6"/>
          <p:cNvSpPr/>
          <p:nvPr/>
        </p:nvSpPr>
        <p:spPr>
          <a:xfrm>
            <a:off x="6543675" y="3683007"/>
            <a:ext cx="247650" cy="68896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Down Arrow 7"/>
          <p:cNvSpPr/>
          <p:nvPr/>
        </p:nvSpPr>
        <p:spPr>
          <a:xfrm>
            <a:off x="7915275" y="3683007"/>
            <a:ext cx="247650" cy="68896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10" name="Diagram 9"/>
          <p:cNvGraphicFramePr/>
          <p:nvPr/>
        </p:nvGraphicFramePr>
        <p:xfrm>
          <a:off x="666751" y="4371975"/>
          <a:ext cx="7886700" cy="307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l="6640" t="15748" r="9961" b="15256"/>
          <a:stretch>
            <a:fillRect/>
          </a:stretch>
        </p:blipFill>
        <p:spPr bwMode="auto">
          <a:xfrm>
            <a:off x="419100" y="891971"/>
            <a:ext cx="8724900" cy="3970014"/>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a:srcRect l="28499" t="56102" r="42610" b="28543"/>
          <a:stretch>
            <a:fillRect/>
          </a:stretch>
        </p:blipFill>
        <p:spPr bwMode="auto">
          <a:xfrm>
            <a:off x="2739840" y="3905250"/>
            <a:ext cx="2975159" cy="842435"/>
          </a:xfrm>
          <a:prstGeom prst="rect">
            <a:avLst/>
          </a:prstGeom>
          <a:noFill/>
          <a:ln w="9525">
            <a:noFill/>
            <a:miter lim="800000"/>
            <a:headEnd/>
            <a:tailEnd/>
          </a:ln>
          <a:effectLst/>
        </p:spPr>
      </p:pic>
      <p:grpSp>
        <p:nvGrpSpPr>
          <p:cNvPr id="6" name="Group 5"/>
          <p:cNvGrpSpPr/>
          <p:nvPr/>
        </p:nvGrpSpPr>
        <p:grpSpPr>
          <a:xfrm>
            <a:off x="2739840" y="648306"/>
            <a:ext cx="4273002" cy="278285"/>
            <a:chOff x="-169559" y="97"/>
            <a:chExt cx="2716771" cy="307582"/>
          </a:xfrm>
        </p:grpSpPr>
        <p:sp>
          <p:nvSpPr>
            <p:cNvPr id="7" name="Rounded Rectangle 6"/>
            <p:cNvSpPr/>
            <p:nvPr/>
          </p:nvSpPr>
          <p:spPr>
            <a:xfrm>
              <a:off x="-169559" y="97"/>
              <a:ext cx="2562225" cy="3075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169558" y="15112"/>
              <a:ext cx="2716770" cy="27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1800" b="1" i="0" kern="1200" dirty="0"/>
                <a:t>AFTER SALES &amp; SPARE PARTS</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1974" y="809626"/>
            <a:ext cx="8124825" cy="3638550"/>
          </a:xfrm>
          <a:prstGeom prst="rect">
            <a:avLst/>
          </a:prstGeom>
        </p:spPr>
        <p:style>
          <a:lnRef idx="2">
            <a:schemeClr val="accent1"/>
          </a:lnRef>
          <a:fillRef idx="1">
            <a:schemeClr val="lt1"/>
          </a:fillRef>
          <a:effectRef idx="0">
            <a:schemeClr val="accent1"/>
          </a:effectRef>
          <a:fontRef idx="minor">
            <a:schemeClr val="dk1"/>
          </a:fontRef>
        </p:style>
        <p:txBody>
          <a:bodyPr vert="horz">
            <a:normAutofit lnSpcReduction="100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STEP 5  CREATE OMNI</a:t>
            </a:r>
            <a:r>
              <a:rPr kumimoji="0" lang="en-US" sz="1900" b="1" i="0" u="sng"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CHANNEL STRATEGY FOR DIGITAL PRESENCE</a:t>
            </a:r>
            <a:endPar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endParaRPr lang="en-US" sz="1200" dirty="0"/>
          </a:p>
          <a:p>
            <a:pPr algn="just"/>
            <a:r>
              <a:rPr lang="en-US" sz="1600" dirty="0"/>
              <a:t>EBRO should invest significantly in their digital presence to provide easy access to information about important customer concerns; for example, OEMs could feature discussions about customers’ key EV pain points on their websites. They could also reduce the complexity and uncertainty of a purchase by providing simple, care-free configuration and ownership options, such as subscription models that permit further personalization through on-demand features.</a:t>
            </a:r>
          </a:p>
          <a:p>
            <a:pPr algn="just"/>
            <a:endParaRPr lang="en-US" sz="1600" dirty="0"/>
          </a:p>
          <a:p>
            <a:pPr algn="just"/>
            <a:r>
              <a:rPr lang="en-US" sz="1600" dirty="0"/>
              <a:t>Ensuring seamless online–offline integration between digital touch points and dealers is important too. First, it helps dealers identify likely customers for EVs. Given the central role of online channels during the information phase, they will also have a growing importance in generating leads. Several EV manufacturers have proved that innovative online–offline integration and hyper local marketing can significantly increase walk-in rates. </a:t>
            </a:r>
          </a:p>
          <a:p>
            <a:pPr algn="just"/>
            <a:r>
              <a:rPr lang="en-US" sz="1600" dirty="0"/>
              <a:t>Since more than 50 percent of prospective EV customers would be willing to purchase a car online, EBRO should also begin to pilot online sales approaches, as Tesla does, to provide a lean, cost-effective retail channel with direct access to customers.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1974" y="809625"/>
            <a:ext cx="8124825" cy="3771899"/>
          </a:xfrm>
          <a:prstGeom prst="rect">
            <a:avLst/>
          </a:prstGeom>
        </p:spPr>
        <p:style>
          <a:lnRef idx="2">
            <a:schemeClr val="accent1"/>
          </a:lnRef>
          <a:fillRef idx="1">
            <a:schemeClr val="lt1"/>
          </a:fillRef>
          <a:effectRef idx="0">
            <a:schemeClr val="accent1"/>
          </a:effectRef>
          <a:fontRef idx="minor">
            <a:schemeClr val="dk1"/>
          </a:fontRef>
        </p:style>
        <p:txBody>
          <a:bodyPr vert="horz">
            <a:normAutofit lnSpcReduction="100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STEP 6  UPGRADED</a:t>
            </a:r>
            <a:r>
              <a:rPr kumimoji="0" lang="en-US" sz="1900" b="1" i="0" u="sng"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AFTER SALES SERVICES BOTH ONLINE &amp; OFFLINE</a:t>
            </a:r>
            <a:endPar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endParaRPr lang="en-US" sz="1200" dirty="0"/>
          </a:p>
          <a:p>
            <a:pPr algn="just"/>
            <a:r>
              <a:rPr lang="en-US" sz="1600" dirty="0"/>
              <a:t>EVs require less after-sales service than ICE vehicles do and have significantly different maintenance needs. They also require highly skilled technicians who understand battery and high-voltage technology. </a:t>
            </a:r>
          </a:p>
          <a:p>
            <a:pPr algn="just"/>
            <a:endParaRPr lang="en-US" sz="1600" dirty="0"/>
          </a:p>
          <a:p>
            <a:pPr algn="just"/>
            <a:r>
              <a:rPr lang="en-US" sz="1600" dirty="0"/>
              <a:t>EBRO should therefore develop EV-specific training programs—in battery diagnostics, for example—to train the technicians in their dealer networks. It will also be important to ensure that EV-related parts and tools, such as battery-leak detectors, are easily available. </a:t>
            </a:r>
          </a:p>
          <a:p>
            <a:pPr algn="just"/>
            <a:endParaRPr lang="en-US" sz="1600" dirty="0"/>
          </a:p>
          <a:p>
            <a:pPr algn="just"/>
            <a:r>
              <a:rPr lang="en-US" sz="1600" dirty="0"/>
              <a:t>EBRO and its  dealers should also create EV-specific service offerings and maintenance plans. EVs will have complex proprietary software. For after-sales service, many consumers will rely on the dealer networks affiliated with their cars, and that could partially compensate for lower profits in the overall EV after-sales and parts market. EBRO could also create EV-specific offerings to reassure customers by providing additional battery-related support (such as recharging services) via service partners. Such offerings might include long-distance replacement cars or distinctive warranty offers—for example, a battery-care package (similar to Apple Care).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lum bright="-31000" contrast="32000"/>
          </a:blip>
          <a:srcRect l="17155" t="32972" r="21581" b="36417"/>
          <a:stretch>
            <a:fillRect/>
          </a:stretch>
        </p:blipFill>
        <p:spPr bwMode="auto">
          <a:xfrm>
            <a:off x="248070" y="1038225"/>
            <a:ext cx="8577759" cy="2114550"/>
          </a:xfrm>
          <a:prstGeom prst="rect">
            <a:avLst/>
          </a:prstGeom>
          <a:noFill/>
          <a:ln w="9525">
            <a:noFill/>
            <a:miter lim="800000"/>
            <a:headEnd/>
            <a:tailEnd/>
          </a:ln>
          <a:effectLst/>
        </p:spPr>
      </p:pic>
      <p:grpSp>
        <p:nvGrpSpPr>
          <p:cNvPr id="5" name="Group 4"/>
          <p:cNvGrpSpPr/>
          <p:nvPr/>
        </p:nvGrpSpPr>
        <p:grpSpPr>
          <a:xfrm>
            <a:off x="1741968" y="824504"/>
            <a:ext cx="5210171" cy="152400"/>
            <a:chOff x="-169559" y="97"/>
            <a:chExt cx="2716771" cy="307582"/>
          </a:xfrm>
        </p:grpSpPr>
        <p:sp>
          <p:nvSpPr>
            <p:cNvPr id="6" name="Rounded Rectangle 5"/>
            <p:cNvSpPr/>
            <p:nvPr/>
          </p:nvSpPr>
          <p:spPr>
            <a:xfrm>
              <a:off x="-169559" y="97"/>
              <a:ext cx="2647817" cy="3075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69558" y="30127"/>
              <a:ext cx="2716770" cy="27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1100" b="1" kern="1200" dirty="0"/>
                <a:t>ONLINE &amp; OFFLINE AFTER SALES SERVICES</a:t>
              </a:r>
              <a:endParaRPr lang="en-US" sz="1100" b="1" i="0" kern="1200" dirty="0"/>
            </a:p>
          </p:txBody>
        </p:sp>
      </p:grpSp>
      <p:sp>
        <p:nvSpPr>
          <p:cNvPr id="8" name="TextBox 7"/>
          <p:cNvSpPr txBox="1"/>
          <p:nvPr/>
        </p:nvSpPr>
        <p:spPr>
          <a:xfrm>
            <a:off x="638175" y="3429000"/>
            <a:ext cx="796289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600" dirty="0"/>
              <a:t>EBRO could provide state-of-the-art after-sales services (such as parts-exchange reminders and software updates) that are always available and can be sent, in part, remotely over the air. Such services could significantly improve the customer experience.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1974" y="809625"/>
            <a:ext cx="8124825" cy="3771899"/>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STEP 7  CREATE</a:t>
            </a:r>
            <a:r>
              <a:rPr kumimoji="0" lang="en-US" sz="1900" b="1" i="0" u="sng"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A COMPETITIVE PRICING STRATEGY</a:t>
            </a:r>
            <a:endPar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endParaRPr lang="en-US" sz="1200" dirty="0"/>
          </a:p>
        </p:txBody>
      </p:sp>
      <p:sp>
        <p:nvSpPr>
          <p:cNvPr id="6" name="TextBox 5"/>
          <p:cNvSpPr txBox="1"/>
          <p:nvPr/>
        </p:nvSpPr>
        <p:spPr>
          <a:xfrm>
            <a:off x="723900" y="1257537"/>
            <a:ext cx="7848599" cy="3139321"/>
          </a:xfrm>
          <a:prstGeom prst="rect">
            <a:avLst/>
          </a:prstGeom>
          <a:noFill/>
        </p:spPr>
        <p:txBody>
          <a:bodyPr wrap="square" rtlCol="0">
            <a:spAutoFit/>
          </a:bodyPr>
          <a:lstStyle/>
          <a:p>
            <a:pPr fontAlgn="ctr"/>
            <a:r>
              <a:rPr lang="en-US" b="1" u="sng" dirty="0"/>
              <a:t>KEY ELEMENTS TO CONSIDER</a:t>
            </a:r>
          </a:p>
          <a:p>
            <a:pPr fontAlgn="ctr"/>
            <a:endParaRPr lang="en-US" b="1" u="sng" dirty="0"/>
          </a:p>
          <a:p>
            <a:pPr marL="180975" indent="-180975" algn="just">
              <a:buFont typeface="Wingdings" pitchFamily="2" charset="2"/>
              <a:buChar char="q"/>
            </a:pPr>
            <a:r>
              <a:rPr lang="en-US" sz="1300" b="1" dirty="0"/>
              <a:t>GOVERNMENT INCENTIVES</a:t>
            </a:r>
            <a:r>
              <a:rPr lang="en-US" sz="1300" dirty="0"/>
              <a:t>: We need to analyze the different government subsidies and tax breaks available in each European country, as they can significantly impact the final price of an EV for consumers. </a:t>
            </a:r>
          </a:p>
          <a:p>
            <a:pPr marL="180975" indent="-180975" algn="just">
              <a:buFont typeface="Wingdings" pitchFamily="2" charset="2"/>
              <a:buChar char="q"/>
            </a:pPr>
            <a:r>
              <a:rPr lang="en-US" sz="1300" b="1" dirty="0"/>
              <a:t>BATTERY TECHNOLOGY AND RANGE</a:t>
            </a:r>
            <a:r>
              <a:rPr lang="en-US" sz="1300" dirty="0"/>
              <a:t>: Price EVs based on their battery capacity and driving range, as these are key factors influencing consumer choice. </a:t>
            </a:r>
          </a:p>
          <a:p>
            <a:pPr marL="180975" indent="-180975" algn="just">
              <a:buFont typeface="Wingdings" pitchFamily="2" charset="2"/>
              <a:buChar char="q"/>
            </a:pPr>
            <a:r>
              <a:rPr lang="en-US" sz="1300" b="1" dirty="0"/>
              <a:t>CHARGING INFRASTRUCTURE</a:t>
            </a:r>
            <a:r>
              <a:rPr lang="en-US" sz="1300" dirty="0"/>
              <a:t>: Consider the availability and cost of charging infrastructure in different regions, as this can affect the overall ownership cost for consumers. </a:t>
            </a:r>
          </a:p>
          <a:p>
            <a:pPr marL="180975" indent="-180975" algn="just">
              <a:buFont typeface="Wingdings" pitchFamily="2" charset="2"/>
              <a:buChar char="q"/>
            </a:pPr>
            <a:r>
              <a:rPr lang="en-US" sz="1300" b="1" dirty="0"/>
              <a:t>COMPETITOR PRICING: </a:t>
            </a:r>
            <a:r>
              <a:rPr lang="en-US" sz="1300" dirty="0"/>
              <a:t>Monitor the pricing strategies of other EV manufacturers in the European market to remain competitive. </a:t>
            </a:r>
          </a:p>
          <a:p>
            <a:pPr marL="180975" indent="-180975" algn="just">
              <a:buFont typeface="Wingdings" pitchFamily="2" charset="2"/>
              <a:buChar char="q"/>
            </a:pPr>
            <a:r>
              <a:rPr lang="en-US" sz="1300" b="1" dirty="0"/>
              <a:t>MARKET SEGMENTATION: </a:t>
            </a:r>
            <a:r>
              <a:rPr lang="en-US" sz="1300" dirty="0"/>
              <a:t>Identify different consumer segments (e.g., budget-conscious, premium, eco-conscious) and develop targeted pricing strategies for each group. </a:t>
            </a:r>
          </a:p>
          <a:p>
            <a:pPr marL="180975" indent="-180975" algn="just">
              <a:buFont typeface="Wingdings" pitchFamily="2" charset="2"/>
              <a:buChar char="q"/>
            </a:pPr>
            <a:r>
              <a:rPr lang="en-US" sz="1300" b="1" dirty="0"/>
              <a:t>DYNAMIC PRICING: </a:t>
            </a:r>
            <a:r>
              <a:rPr lang="en-US" sz="1300" dirty="0"/>
              <a:t>Explore the potential for dynamic pricing models where charging costs can vary depending on time of day, location, or grid demand.</a:t>
            </a:r>
            <a:r>
              <a:rPr lang="en-US"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1974" y="952500"/>
            <a:ext cx="8124825" cy="3771899"/>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STEP </a:t>
            </a:r>
            <a:r>
              <a:rPr lang="en-US" sz="1900" b="1" u="sng"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a:t>
            </a:r>
            <a:r>
              <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CREATE</a:t>
            </a:r>
            <a:r>
              <a:rPr kumimoji="0" lang="en-US" sz="1900" b="1" i="0" u="sng"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A </a:t>
            </a:r>
            <a:r>
              <a:rPr lang="en-US" sz="1900" b="1" u="sng"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MEDIA MARKETING STRATEGY </a:t>
            </a:r>
            <a:endParaRPr kumimoji="0" lang="en-US" sz="19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endParaRPr lang="en-US" sz="1200" dirty="0"/>
          </a:p>
        </p:txBody>
      </p:sp>
      <p:pic>
        <p:nvPicPr>
          <p:cNvPr id="1028" name="Picture 4"/>
          <p:cNvPicPr>
            <a:picLocks noChangeAspect="1" noChangeArrowheads="1"/>
          </p:cNvPicPr>
          <p:nvPr/>
        </p:nvPicPr>
        <p:blipFill>
          <a:blip r:embed="rId2"/>
          <a:srcRect l="17985" t="32480" r="51464" b="17717"/>
          <a:stretch>
            <a:fillRect/>
          </a:stretch>
        </p:blipFill>
        <p:spPr bwMode="auto">
          <a:xfrm>
            <a:off x="1016117" y="1528259"/>
            <a:ext cx="3185724" cy="2919915"/>
          </a:xfrm>
          <a:prstGeom prst="rect">
            <a:avLst/>
          </a:prstGeom>
          <a:noFill/>
          <a:ln w="9525">
            <a:noFill/>
            <a:miter lim="800000"/>
            <a:headEnd/>
            <a:tailEnd/>
          </a:ln>
          <a:effectLst/>
        </p:spPr>
      </p:pic>
      <p:sp>
        <p:nvSpPr>
          <p:cNvPr id="9" name="TextBox 8"/>
          <p:cNvSpPr txBox="1"/>
          <p:nvPr/>
        </p:nvSpPr>
        <p:spPr>
          <a:xfrm>
            <a:off x="4201841" y="1528259"/>
            <a:ext cx="4284934"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200" b="1" dirty="0"/>
              <a:t>CREATE A MEDIA MARKETING STRATEGY THAT INCLUDES:</a:t>
            </a:r>
          </a:p>
          <a:p>
            <a:pPr algn="just"/>
            <a:endParaRPr lang="en-US" sz="800" dirty="0"/>
          </a:p>
          <a:p>
            <a:pPr marL="180975" indent="-180975" algn="just">
              <a:buFont typeface="Wingdings" pitchFamily="2" charset="2"/>
              <a:buChar char="q"/>
            </a:pPr>
            <a:r>
              <a:rPr lang="en-US" b="1" dirty="0"/>
              <a:t>Interactive Omni channel based website </a:t>
            </a:r>
            <a:r>
              <a:rPr lang="en-US" dirty="0"/>
              <a:t>offering 3d Images of the Vehicle with all the product details and specifications, both of  exteriors as well as interiors. It should also provide services on after sales and pre sales. Besides, it should also have an AI </a:t>
            </a:r>
            <a:r>
              <a:rPr lang="en-US" dirty="0" err="1"/>
              <a:t>bot</a:t>
            </a:r>
            <a:r>
              <a:rPr lang="en-US" dirty="0"/>
              <a:t> assisting customers on different fronts.</a:t>
            </a:r>
          </a:p>
          <a:p>
            <a:pPr marL="180975" indent="-180975" algn="just"/>
            <a:endParaRPr lang="en-US" dirty="0"/>
          </a:p>
          <a:p>
            <a:pPr marL="180975" indent="-180975" algn="just">
              <a:buFont typeface="Wingdings" pitchFamily="2" charset="2"/>
              <a:buChar char="q"/>
            </a:pPr>
            <a:r>
              <a:rPr lang="en-US" b="1" dirty="0"/>
              <a:t>Promotions should be done through social media channels</a:t>
            </a:r>
            <a:r>
              <a:rPr lang="en-US" dirty="0"/>
              <a:t> </a:t>
            </a:r>
            <a:r>
              <a:rPr lang="en-US" dirty="0" err="1"/>
              <a:t>i.e</a:t>
            </a:r>
            <a:r>
              <a:rPr lang="en-US" dirty="0"/>
              <a:t> </a:t>
            </a:r>
            <a:r>
              <a:rPr lang="en-US" dirty="0" err="1"/>
              <a:t>Instagram</a:t>
            </a:r>
            <a:r>
              <a:rPr lang="en-US" dirty="0"/>
              <a:t>, </a:t>
            </a:r>
            <a:r>
              <a:rPr lang="en-US" dirty="0" err="1"/>
              <a:t>Facebook</a:t>
            </a:r>
            <a:r>
              <a:rPr lang="en-US" dirty="0"/>
              <a:t> and </a:t>
            </a:r>
            <a:r>
              <a:rPr lang="en-US" dirty="0" err="1"/>
              <a:t>Youtube</a:t>
            </a:r>
            <a:r>
              <a:rPr lang="en-US" dirty="0"/>
              <a:t>. Social media influencers should be engaged to increase promotion and marketing online.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490" y="809625"/>
            <a:ext cx="7894909"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Wingdings" pitchFamily="2" charset="2"/>
              <a:buChar char="q"/>
            </a:pPr>
            <a:r>
              <a:rPr lang="en-US" b="1" dirty="0"/>
              <a:t>Extensive promotions to be done at various Motor shows and Auto Exhibitions </a:t>
            </a:r>
            <a:r>
              <a:rPr lang="en-US" dirty="0" err="1"/>
              <a:t>occuring</a:t>
            </a:r>
            <a:r>
              <a:rPr lang="en-US" dirty="0"/>
              <a:t> throughout Europe before actual </a:t>
            </a:r>
            <a:r>
              <a:rPr lang="en-US" dirty="0" err="1"/>
              <a:t>lauch</a:t>
            </a:r>
            <a:r>
              <a:rPr lang="en-US" dirty="0"/>
              <a:t> of vehicle through a dedicated  brand ambassador, who people can relate to throughout the markets where the Van is being launched.</a:t>
            </a:r>
          </a:p>
          <a:p>
            <a:pPr marL="342900" indent="-342900" algn="just">
              <a:buFont typeface="Wingdings" pitchFamily="2" charset="2"/>
              <a:buChar char="q"/>
            </a:pPr>
            <a:r>
              <a:rPr lang="en-US" b="1" dirty="0"/>
              <a:t>Active participation in motor shows and Rallies </a:t>
            </a:r>
            <a:r>
              <a:rPr lang="en-US" dirty="0"/>
              <a:t>would help the brand to get an off showroom and on road image. It will also help EBRO E-Van to showcase its performance, power and endurance.</a:t>
            </a:r>
          </a:p>
          <a:p>
            <a:pPr marL="342900" indent="-342900" algn="just">
              <a:buFont typeface="Wingdings" pitchFamily="2" charset="2"/>
              <a:buChar char="q"/>
            </a:pPr>
            <a:r>
              <a:rPr lang="en-US" b="1" dirty="0"/>
              <a:t>EBRO can built a strong customer community </a:t>
            </a:r>
            <a:r>
              <a:rPr lang="en-US" dirty="0"/>
              <a:t>and could help bridge the gap among customers and company by regularly engaging with these customers at different level. This would help the company to improve its product continuously by obtaining feed back.</a:t>
            </a:r>
          </a:p>
          <a:p>
            <a:pPr marL="342900" indent="-342900" algn="just">
              <a:buFont typeface="Wingdings" pitchFamily="2" charset="2"/>
              <a:buChar char="q"/>
            </a:pPr>
            <a:r>
              <a:rPr lang="en-US" b="1" dirty="0"/>
              <a:t>By SEO and Content Marketing </a:t>
            </a:r>
            <a:r>
              <a:rPr lang="en-US" dirty="0"/>
              <a:t>EBRO can create informative content around the benefits of electric commercial vehicles, fleet management, and sustainability. Optimize for search terms like “electric vans Europe” or “sustainable fleet solutions.”</a:t>
            </a:r>
          </a:p>
          <a:p>
            <a:pPr marL="342900" indent="-342900" algn="just">
              <a:buFont typeface="Wingdings" pitchFamily="2" charset="2"/>
              <a:buChar char="q"/>
            </a:pPr>
            <a:r>
              <a:rPr lang="en-US" b="1" dirty="0"/>
              <a:t>Develop email marketing campaigns </a:t>
            </a:r>
            <a:r>
              <a:rPr lang="en-US" dirty="0"/>
              <a:t>focused on fleet managers, small businesses, and city-based service providers. Use segmentation to send tailored content to different industry verticals.</a:t>
            </a:r>
          </a:p>
          <a:p>
            <a:pPr marL="342900" indent="-342900" algn="just">
              <a:buFont typeface="Wingdings" pitchFamily="2" charset="2"/>
              <a:buChar char="q"/>
            </a:pPr>
            <a:r>
              <a:rPr lang="en-US" b="1" dirty="0"/>
              <a:t>Collaborate with Charging Infrastructure Providers </a:t>
            </a:r>
            <a:r>
              <a:rPr lang="en-US" b="1" dirty="0" err="1"/>
              <a:t>i.e</a:t>
            </a:r>
            <a:r>
              <a:rPr lang="en-US" b="1" dirty="0"/>
              <a:t> one can </a:t>
            </a:r>
            <a:r>
              <a:rPr lang="en-US" dirty="0"/>
              <a:t>form partnerships with companies like </a:t>
            </a:r>
            <a:r>
              <a:rPr lang="en-US" dirty="0" err="1"/>
              <a:t>Ionity</a:t>
            </a:r>
            <a:r>
              <a:rPr lang="en-US" dirty="0"/>
              <a:t> or </a:t>
            </a:r>
            <a:r>
              <a:rPr lang="en-US" dirty="0" err="1"/>
              <a:t>ChargePoint</a:t>
            </a:r>
            <a:r>
              <a:rPr lang="en-US" dirty="0"/>
              <a:t> to offer bundled solutions, including charging plans or discounted charging stations for fleet customers.</a:t>
            </a:r>
          </a:p>
          <a:p>
            <a:pPr marL="342900" indent="-342900" algn="just">
              <a:buFont typeface="Wingdings" pitchFamily="2" charset="2"/>
              <a:buChar char="q"/>
            </a:pPr>
            <a:r>
              <a:rPr lang="en-US" b="1" dirty="0"/>
              <a:t>Free Trial Programs can be offered</a:t>
            </a:r>
            <a:r>
              <a:rPr lang="en-US" dirty="0"/>
              <a:t> to businesses as the opportunity to test the EV van in their fleet for a limited time to experience its benefits.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90222" y="1219199"/>
          <a:ext cx="7540978" cy="301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490" y="809625"/>
            <a:ext cx="7894909"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Wingdings" pitchFamily="2" charset="2"/>
              <a:buChar char="q"/>
            </a:pPr>
            <a:r>
              <a:rPr lang="en-US" b="1" dirty="0"/>
              <a:t>Extensive promotions to be done at various Motor shows and Auto Exhibitions </a:t>
            </a:r>
            <a:r>
              <a:rPr lang="en-US" dirty="0" err="1"/>
              <a:t>occuring</a:t>
            </a:r>
            <a:r>
              <a:rPr lang="en-US" dirty="0"/>
              <a:t> throughout Europe before actual </a:t>
            </a:r>
            <a:r>
              <a:rPr lang="en-US" dirty="0" err="1"/>
              <a:t>lauch</a:t>
            </a:r>
            <a:r>
              <a:rPr lang="en-US" dirty="0"/>
              <a:t> of vehicle through a dedicated  brand ambassador, who people can relate to throughout the markets where the Van is being launched.</a:t>
            </a:r>
          </a:p>
          <a:p>
            <a:pPr marL="342900" indent="-342900" algn="just">
              <a:buFont typeface="Wingdings" pitchFamily="2" charset="2"/>
              <a:buChar char="q"/>
            </a:pPr>
            <a:r>
              <a:rPr lang="en-US" b="1" dirty="0"/>
              <a:t>Active participation in motor shows and Rallies </a:t>
            </a:r>
            <a:r>
              <a:rPr lang="en-US" dirty="0"/>
              <a:t>would help the brand to get an off showroom and on road image. It will also help EBRO E-Van to showcase its performance, power and endurance.</a:t>
            </a:r>
          </a:p>
          <a:p>
            <a:pPr marL="342900" indent="-342900" algn="just">
              <a:buFont typeface="Wingdings" pitchFamily="2" charset="2"/>
              <a:buChar char="q"/>
            </a:pPr>
            <a:r>
              <a:rPr lang="en-US" b="1" dirty="0"/>
              <a:t>EBRO can built a strong customer community </a:t>
            </a:r>
            <a:r>
              <a:rPr lang="en-US" dirty="0"/>
              <a:t>and could help bridge the gap among customers and company by regularly engaging with these customers at different level. This would help the company to improve its product continuously by obtaining feed back.</a:t>
            </a:r>
          </a:p>
          <a:p>
            <a:pPr marL="342900" indent="-342900" algn="just">
              <a:buFont typeface="Wingdings" pitchFamily="2" charset="2"/>
              <a:buChar char="q"/>
            </a:pPr>
            <a:r>
              <a:rPr lang="en-US" b="1" dirty="0"/>
              <a:t>By SEO and Content Marketing </a:t>
            </a:r>
            <a:r>
              <a:rPr lang="en-US" dirty="0"/>
              <a:t>EBRO can create informative content around the benefits of electric commercial vehicles, fleet management, and sustainability. Optimize for search terms like “electric vans Europe” or “sustainable fleet solutions.”</a:t>
            </a:r>
          </a:p>
          <a:p>
            <a:pPr marL="342900" indent="-342900" algn="just">
              <a:buFont typeface="Wingdings" pitchFamily="2" charset="2"/>
              <a:buChar char="q"/>
            </a:pPr>
            <a:r>
              <a:rPr lang="en-US" b="1" dirty="0"/>
              <a:t>Develop email marketing campaigns </a:t>
            </a:r>
            <a:r>
              <a:rPr lang="en-US" dirty="0"/>
              <a:t>focused on fleet managers, small businesses, and city-based service providers. Use segmentation to send tailored content to different industry verticals.</a:t>
            </a:r>
          </a:p>
          <a:p>
            <a:pPr marL="342900" indent="-342900" algn="just">
              <a:buFont typeface="Wingdings" pitchFamily="2" charset="2"/>
              <a:buChar char="q"/>
            </a:pPr>
            <a:r>
              <a:rPr lang="en-US" b="1" dirty="0"/>
              <a:t>Collaborate with Charging Infrastructure Providers </a:t>
            </a:r>
            <a:r>
              <a:rPr lang="en-US" b="1" dirty="0" err="1"/>
              <a:t>i.e</a:t>
            </a:r>
            <a:r>
              <a:rPr lang="en-US" b="1" dirty="0"/>
              <a:t> one can </a:t>
            </a:r>
            <a:r>
              <a:rPr lang="en-US" dirty="0"/>
              <a:t>form partnerships with companies like </a:t>
            </a:r>
            <a:r>
              <a:rPr lang="en-US" dirty="0" err="1"/>
              <a:t>Ionity</a:t>
            </a:r>
            <a:r>
              <a:rPr lang="en-US" dirty="0"/>
              <a:t> or </a:t>
            </a:r>
            <a:r>
              <a:rPr lang="en-US" dirty="0" err="1"/>
              <a:t>ChargePoint</a:t>
            </a:r>
            <a:r>
              <a:rPr lang="en-US" dirty="0"/>
              <a:t> to offer bundled solutions, including charging plans or discounted charging stations for fleet customers.</a:t>
            </a:r>
          </a:p>
          <a:p>
            <a:pPr marL="342900" indent="-342900" algn="just">
              <a:buFont typeface="Wingdings" pitchFamily="2" charset="2"/>
              <a:buChar char="q"/>
            </a:pPr>
            <a:r>
              <a:rPr lang="en-US" b="1" dirty="0"/>
              <a:t>Free Trial Programs can be offered</a:t>
            </a:r>
            <a:r>
              <a:rPr lang="en-US" dirty="0"/>
              <a:t> to businesses as the opportunity to test the EV van in their fleet for a limited time to experience its benefits.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525" y="838200"/>
            <a:ext cx="7705725"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61950" indent="-361950" algn="just">
              <a:buFont typeface="Wingdings" pitchFamily="2" charset="2"/>
              <a:buChar char="q"/>
            </a:pPr>
            <a:r>
              <a:rPr lang="en-US" b="1" dirty="0"/>
              <a:t>Mobile App for Fleet Management</a:t>
            </a:r>
            <a:r>
              <a:rPr lang="en-US" dirty="0"/>
              <a:t>: or web-based tool for fleet managers to monitor their EV van performance, track charging status, and manage routes efficiently can be offered.</a:t>
            </a:r>
          </a:p>
          <a:p>
            <a:pPr marL="361950" indent="-361950" algn="just">
              <a:buFont typeface="Wingdings" pitchFamily="2" charset="2"/>
              <a:buChar char="q"/>
            </a:pPr>
            <a:r>
              <a:rPr lang="en-US" b="1" dirty="0"/>
              <a:t>Develop case studies from early adopters</a:t>
            </a:r>
            <a:r>
              <a:rPr lang="en-US" dirty="0"/>
              <a:t>, especially businesses that improved their operational efficiency or saved on costs by switching to electric vans.</a:t>
            </a:r>
            <a:endParaRPr lang="en-US" b="1" dirty="0"/>
          </a:p>
          <a:p>
            <a:pPr marL="361950" indent="-361950" algn="just">
              <a:buFont typeface="Wingdings" pitchFamily="2" charset="2"/>
              <a:buChar char="q"/>
            </a:pPr>
            <a:r>
              <a:rPr lang="en-US" b="1" dirty="0"/>
              <a:t>Get coverage in major European media outlets </a:t>
            </a:r>
            <a:r>
              <a:rPr lang="en-US" dirty="0"/>
              <a:t>(e.g., The Guardian, Le Monde etc) and automotive-specific platforms like </a:t>
            </a:r>
            <a:r>
              <a:rPr lang="en-US" dirty="0" err="1"/>
              <a:t>Autocar</a:t>
            </a:r>
            <a:r>
              <a:rPr lang="en-US" dirty="0"/>
              <a:t> or </a:t>
            </a:r>
            <a:r>
              <a:rPr lang="en-US" dirty="0" err="1"/>
              <a:t>Electrek</a:t>
            </a:r>
            <a:r>
              <a:rPr lang="en-US"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pic>
        <p:nvPicPr>
          <p:cNvPr id="275" name="Google Shape;275;p10" descr="Un árbol sin hojas&#10;&#10;Descripción generada automáticamente con confianza media"/>
          <p:cNvPicPr preferRelativeResize="0"/>
          <p:nvPr/>
        </p:nvPicPr>
        <p:blipFill rotWithShape="1">
          <a:blip r:embed="rId3" cstate="email"/>
          <a:srcRect r="-271" b="-20653"/>
          <a:stretch>
            <a:fillRect/>
          </a:stretch>
        </p:blipFill>
        <p:spPr>
          <a:xfrm>
            <a:off x="-52074" y="0"/>
            <a:ext cx="9257545" cy="6765519"/>
          </a:xfrm>
          <a:prstGeom prst="rect">
            <a:avLst/>
          </a:prstGeom>
          <a:noFill/>
          <a:ln>
            <a:noFill/>
          </a:ln>
        </p:spPr>
      </p:pic>
      <p:sp>
        <p:nvSpPr>
          <p:cNvPr id="276" name="Google Shape;276;p10"/>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42</a:t>
            </a:fld>
            <a:endParaRPr lang="es-ES"/>
          </a:p>
        </p:txBody>
      </p:sp>
      <p:sp>
        <p:nvSpPr>
          <p:cNvPr id="277" name="Google Shape;277;p10"/>
          <p:cNvSpPr/>
          <p:nvPr/>
        </p:nvSpPr>
        <p:spPr>
          <a:xfrm>
            <a:off x="518325" y="1689888"/>
            <a:ext cx="2390400" cy="58791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79" name="Google Shape;279;p10"/>
          <p:cNvPicPr preferRelativeResize="0"/>
          <p:nvPr/>
        </p:nvPicPr>
        <p:blipFill rotWithShape="1">
          <a:blip r:embed="rId4" cstate="email"/>
          <a:srcRect/>
          <a:stretch>
            <a:fillRect/>
          </a:stretch>
        </p:blipFill>
        <p:spPr>
          <a:xfrm>
            <a:off x="672550" y="1689884"/>
            <a:ext cx="1930750" cy="587916"/>
          </a:xfrm>
          <a:prstGeom prst="rect">
            <a:avLst/>
          </a:prstGeom>
          <a:noFill/>
          <a:ln>
            <a:noFill/>
          </a:ln>
        </p:spPr>
      </p:pic>
      <p:sp>
        <p:nvSpPr>
          <p:cNvPr id="280" name="Google Shape;280;p10"/>
          <p:cNvSpPr txBox="1"/>
          <p:nvPr/>
        </p:nvSpPr>
        <p:spPr>
          <a:xfrm>
            <a:off x="212900" y="2865700"/>
            <a:ext cx="3702300" cy="724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00"/>
              </a:spcBef>
              <a:spcAft>
                <a:spcPts val="0"/>
              </a:spcAft>
              <a:buClr>
                <a:srgbClr val="000000"/>
              </a:buClr>
              <a:buSzPts val="4800"/>
              <a:buFont typeface="Arial" panose="020B0604020202020204"/>
              <a:buNone/>
            </a:pPr>
            <a:r>
              <a:rPr lang="es-ES" sz="4800" b="1" i="0" u="none" strike="noStrike" cap="none">
                <a:solidFill>
                  <a:srgbClr val="FFFFFF"/>
                </a:solidFill>
                <a:latin typeface="Calibri" panose="020F0502020204030204"/>
                <a:ea typeface="Calibri" panose="020F0502020204030204"/>
                <a:cs typeface="Calibri" panose="020F0502020204030204"/>
                <a:sym typeface="Calibri" panose="020F0502020204030204"/>
              </a:rPr>
              <a:t>Thank you!</a:t>
            </a:r>
            <a:endParaRPr sz="4800" b="1"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Diagram 12"/>
          <p:cNvGraphicFramePr/>
          <p:nvPr/>
        </p:nvGraphicFramePr>
        <p:xfrm>
          <a:off x="509059" y="857956"/>
          <a:ext cx="8229600" cy="42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Box 1"/>
          <p:cNvSpPr txBox="1"/>
          <p:nvPr/>
        </p:nvSpPr>
        <p:spPr>
          <a:xfrm>
            <a:off x="412432" y="2717324"/>
            <a:ext cx="7835900" cy="3319145"/>
          </a:xfrm>
          <a:prstGeom prst="rect">
            <a:avLst/>
          </a:prstGeom>
        </p:spPr>
        <p:txBody>
          <a:bodyPr>
            <a:noAutofit/>
          </a:bodyPr>
          <a:lstStyle/>
          <a:p>
            <a:pPr marL="0" indent="0" defTabSz="457200">
              <a:spcAft>
                <a:spcPts val="800"/>
              </a:spcAft>
            </a:pPr>
            <a:endParaRPr lang="en-IN" sz="1600" b="1">
              <a:latin typeface="Times New Roman" panose="02020603050405020304"/>
              <a:ea typeface="Times New Roman" panose="02020603050405020304"/>
            </a:endParaRPr>
          </a:p>
          <a:p>
            <a:pPr marL="0" indent="0" defTabSz="457200">
              <a:spcAft>
                <a:spcPts val="800"/>
              </a:spcAft>
            </a:pPr>
            <a:endParaRPr lang="en-IN" altLang="zh-CN" sz="1600">
              <a:latin typeface="Times New Roman" panose="02020603050405020304"/>
              <a:ea typeface="Times New Roman" panose="02020603050405020304"/>
            </a:endParaRPr>
          </a:p>
        </p:txBody>
      </p:sp>
      <p:sp>
        <p:nvSpPr>
          <p:cNvPr id="5" name="Title 1">
            <a:extLst>
              <a:ext uri="{FF2B5EF4-FFF2-40B4-BE49-F238E27FC236}">
                <a16:creationId xmlns:a16="http://schemas.microsoft.com/office/drawing/2014/main" id="{414C6BA2-D78D-2F4A-1AA2-67A7270B43BB}"/>
              </a:ext>
            </a:extLst>
          </p:cNvPr>
          <p:cNvSpPr txBox="1">
            <a:spLocks/>
          </p:cNvSpPr>
          <p:nvPr/>
        </p:nvSpPr>
        <p:spPr>
          <a:xfrm>
            <a:off x="542925" y="3073188"/>
            <a:ext cx="8229600" cy="1481455"/>
          </a:xfrm>
          <a:prstGeom prst="rect">
            <a:avLst/>
          </a:prstGeom>
        </p:spPr>
        <p:txBody>
          <a:bodyPr/>
          <a:lstStyle>
            <a:lvl1pPr algn="ctr" defTabSz="685800" rtl="0" eaLnBrk="1" latinLnBrk="0" hangingPunct="1">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a:buClrTx/>
            </a:pPr>
            <a:r>
              <a:rPr lang="en-IN" sz="1800" kern="0" dirty="0">
                <a:latin typeface="Times New Roman" panose="02020603050405020304" pitchFamily="18" charset="0"/>
                <a:cs typeface="Mangal" panose="02040503050203030202" pitchFamily="18" charset="0"/>
              </a:rPr>
              <a:t>.</a:t>
            </a:r>
            <a:br>
              <a:rPr lang="en-IN" sz="1800" kern="0" dirty="0">
                <a:latin typeface="Times New Roman" panose="02020603050405020304" pitchFamily="18" charset="0"/>
                <a:cs typeface="Mangal" panose="02040503050203030202" pitchFamily="18" charset="0"/>
              </a:rPr>
            </a:br>
            <a:br>
              <a:rPr lang="en-US" sz="3500" u="sng" dirty="0">
                <a:latin typeface="Arial Rounded MT Bold" panose="020F0704030504030204" pitchFamily="34" charset="0"/>
              </a:rPr>
            </a:br>
            <a:br>
              <a:rPr lang="en-US" sz="3500" u="sng" dirty="0">
                <a:latin typeface="Arial Rounded MT Bold" panose="020F0704030504030204" pitchFamily="34" charset="0"/>
              </a:rPr>
            </a:br>
            <a:br>
              <a:rPr lang="en-US" sz="3500" u="sng" dirty="0">
                <a:latin typeface="Arial Rounded MT Bold" panose="020F0704030504030204" pitchFamily="34" charset="0"/>
              </a:rPr>
            </a:br>
            <a:endParaRPr lang="en-US" sz="1600" dirty="0">
              <a:latin typeface="Arial Rounded MT Bold" panose="020F0704030504030204" pitchFamily="34" charset="0"/>
            </a:endParaRPr>
          </a:p>
        </p:txBody>
      </p:sp>
      <p:graphicFrame>
        <p:nvGraphicFramePr>
          <p:cNvPr id="8" name="Diagram 7"/>
          <p:cNvGraphicFramePr/>
          <p:nvPr/>
        </p:nvGraphicFramePr>
        <p:xfrm>
          <a:off x="542925" y="1368723"/>
          <a:ext cx="8229600" cy="27630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349957" y="921532"/>
          <a:ext cx="8376354"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3070579" y="1617643"/>
          <a:ext cx="3160888" cy="2976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nvGraphicFramePr>
        <p:xfrm>
          <a:off x="135467" y="1617643"/>
          <a:ext cx="2935112" cy="297693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p:cNvGraphicFramePr/>
          <p:nvPr/>
        </p:nvGraphicFramePr>
        <p:xfrm>
          <a:off x="6062134" y="1617643"/>
          <a:ext cx="3081866" cy="297693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7" name="Diagram 6"/>
          <p:cNvGraphicFramePr/>
          <p:nvPr/>
        </p:nvGraphicFramePr>
        <p:xfrm>
          <a:off x="3612445" y="613755"/>
          <a:ext cx="1749778" cy="30777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702961"/>
          <a:ext cx="8229600" cy="313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E:\PGPEX\STUDY\TERM 3\EBRO BRAND HISTORY.jpg"/>
          <p:cNvPicPr>
            <a:picLocks noGrp="1" noChangeAspect="1" noChangeArrowheads="1"/>
          </p:cNvPicPr>
          <p:nvPr>
            <p:ph sz="quarter" idx="1"/>
          </p:nvPr>
        </p:nvPicPr>
        <p:blipFill>
          <a:blip r:embed="rId7"/>
          <a:srcRect/>
          <a:stretch>
            <a:fillRect/>
          </a:stretch>
        </p:blipFill>
        <p:spPr bwMode="auto">
          <a:xfrm>
            <a:off x="457200" y="1168743"/>
            <a:ext cx="8229600" cy="34709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28625" y="800100"/>
          <a:ext cx="8439149" cy="466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3371850" y="1420710"/>
          <a:ext cx="2401619" cy="3077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Table 12"/>
          <p:cNvGraphicFramePr>
            <a:graphicFrameLocks noGrp="1"/>
          </p:cNvGraphicFramePr>
          <p:nvPr/>
        </p:nvGraphicFramePr>
        <p:xfrm>
          <a:off x="866772" y="1962150"/>
          <a:ext cx="7629527" cy="2343152"/>
        </p:xfrm>
        <a:graphic>
          <a:graphicData uri="http://schemas.openxmlformats.org/drawingml/2006/table">
            <a:tbl>
              <a:tblPr>
                <a:tableStyleId>{5DA37D80-6434-44D0-A028-1B22A696006F}</a:tableStyleId>
              </a:tblPr>
              <a:tblGrid>
                <a:gridCol w="3217271">
                  <a:extLst>
                    <a:ext uri="{9D8B030D-6E8A-4147-A177-3AD203B41FA5}">
                      <a16:colId xmlns:a16="http://schemas.microsoft.com/office/drawing/2014/main" val="20000"/>
                    </a:ext>
                  </a:extLst>
                </a:gridCol>
                <a:gridCol w="735376">
                  <a:extLst>
                    <a:ext uri="{9D8B030D-6E8A-4147-A177-3AD203B41FA5}">
                      <a16:colId xmlns:a16="http://schemas.microsoft.com/office/drawing/2014/main" val="20001"/>
                    </a:ext>
                  </a:extLst>
                </a:gridCol>
                <a:gridCol w="735376">
                  <a:extLst>
                    <a:ext uri="{9D8B030D-6E8A-4147-A177-3AD203B41FA5}">
                      <a16:colId xmlns:a16="http://schemas.microsoft.com/office/drawing/2014/main" val="20002"/>
                    </a:ext>
                  </a:extLst>
                </a:gridCol>
                <a:gridCol w="735376">
                  <a:extLst>
                    <a:ext uri="{9D8B030D-6E8A-4147-A177-3AD203B41FA5}">
                      <a16:colId xmlns:a16="http://schemas.microsoft.com/office/drawing/2014/main" val="20003"/>
                    </a:ext>
                  </a:extLst>
                </a:gridCol>
                <a:gridCol w="735376">
                  <a:extLst>
                    <a:ext uri="{9D8B030D-6E8A-4147-A177-3AD203B41FA5}">
                      <a16:colId xmlns:a16="http://schemas.microsoft.com/office/drawing/2014/main" val="20004"/>
                    </a:ext>
                  </a:extLst>
                </a:gridCol>
                <a:gridCol w="735376">
                  <a:extLst>
                    <a:ext uri="{9D8B030D-6E8A-4147-A177-3AD203B41FA5}">
                      <a16:colId xmlns:a16="http://schemas.microsoft.com/office/drawing/2014/main" val="20005"/>
                    </a:ext>
                  </a:extLst>
                </a:gridCol>
                <a:gridCol w="735376">
                  <a:extLst>
                    <a:ext uri="{9D8B030D-6E8A-4147-A177-3AD203B41FA5}">
                      <a16:colId xmlns:a16="http://schemas.microsoft.com/office/drawing/2014/main" val="20006"/>
                    </a:ext>
                  </a:extLst>
                </a:gridCol>
              </a:tblGrid>
              <a:tr h="292894">
                <a:tc>
                  <a:txBody>
                    <a:bodyPr/>
                    <a:lstStyle/>
                    <a:p>
                      <a:pPr algn="ctr" fontAlgn="b"/>
                      <a:r>
                        <a:rPr lang="en-US" sz="1600" u="none" strike="noStrike" dirty="0"/>
                        <a:t> </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b="1" u="none" strike="noStrike" dirty="0"/>
                        <a:t>2020</a:t>
                      </a:r>
                      <a:endParaRPr lang="en-US" sz="1600" b="1" i="0" u="none" strike="noStrike" dirty="0">
                        <a:solidFill>
                          <a:srgbClr val="000000"/>
                        </a:solidFill>
                        <a:latin typeface="Calibri"/>
                      </a:endParaRPr>
                    </a:p>
                  </a:txBody>
                  <a:tcPr marL="9181" marR="9181" marT="9181" marB="0" anchor="ctr"/>
                </a:tc>
                <a:tc>
                  <a:txBody>
                    <a:bodyPr/>
                    <a:lstStyle/>
                    <a:p>
                      <a:pPr algn="ctr" fontAlgn="b"/>
                      <a:r>
                        <a:rPr lang="en-US" sz="1600" b="1" u="none" strike="noStrike"/>
                        <a:t>2024</a:t>
                      </a:r>
                      <a:endParaRPr lang="en-US" sz="1600" b="1" i="0" u="none" strike="noStrike">
                        <a:solidFill>
                          <a:srgbClr val="000000"/>
                        </a:solidFill>
                        <a:latin typeface="Calibri"/>
                      </a:endParaRPr>
                    </a:p>
                  </a:txBody>
                  <a:tcPr marL="9181" marR="9181" marT="9181" marB="0" anchor="ctr"/>
                </a:tc>
                <a:tc>
                  <a:txBody>
                    <a:bodyPr/>
                    <a:lstStyle/>
                    <a:p>
                      <a:pPr algn="ctr" fontAlgn="b"/>
                      <a:r>
                        <a:rPr lang="en-US" sz="1600" b="1" u="none" strike="noStrike"/>
                        <a:t>2028</a:t>
                      </a:r>
                      <a:endParaRPr lang="en-US" sz="1600" b="1" i="0" u="none" strike="noStrike">
                        <a:solidFill>
                          <a:srgbClr val="000000"/>
                        </a:solidFill>
                        <a:latin typeface="Calibri"/>
                      </a:endParaRPr>
                    </a:p>
                  </a:txBody>
                  <a:tcPr marL="9181" marR="9181" marT="9181" marB="0" anchor="ctr"/>
                </a:tc>
                <a:tc>
                  <a:txBody>
                    <a:bodyPr/>
                    <a:lstStyle/>
                    <a:p>
                      <a:pPr algn="ctr" fontAlgn="b"/>
                      <a:r>
                        <a:rPr lang="en-US" sz="1600" b="1" u="none" strike="noStrike"/>
                        <a:t>2032</a:t>
                      </a:r>
                      <a:endParaRPr lang="en-US" sz="1600" b="1" i="0" u="none" strike="noStrike">
                        <a:solidFill>
                          <a:srgbClr val="000000"/>
                        </a:solidFill>
                        <a:latin typeface="Calibri"/>
                      </a:endParaRPr>
                    </a:p>
                  </a:txBody>
                  <a:tcPr marL="9181" marR="9181" marT="9181" marB="0" anchor="ctr"/>
                </a:tc>
                <a:tc>
                  <a:txBody>
                    <a:bodyPr/>
                    <a:lstStyle/>
                    <a:p>
                      <a:pPr algn="ctr" fontAlgn="b"/>
                      <a:r>
                        <a:rPr lang="en-US" sz="1600" b="1" u="none" strike="noStrike"/>
                        <a:t>2036</a:t>
                      </a:r>
                      <a:endParaRPr lang="en-US" sz="1600" b="1" i="0" u="none" strike="noStrike">
                        <a:solidFill>
                          <a:srgbClr val="000000"/>
                        </a:solidFill>
                        <a:latin typeface="Calibri"/>
                      </a:endParaRPr>
                    </a:p>
                  </a:txBody>
                  <a:tcPr marL="9181" marR="9181" marT="9181" marB="0" anchor="ctr"/>
                </a:tc>
                <a:tc>
                  <a:txBody>
                    <a:bodyPr/>
                    <a:lstStyle/>
                    <a:p>
                      <a:pPr algn="ctr" fontAlgn="b"/>
                      <a:r>
                        <a:rPr lang="en-US" sz="1600" b="1" u="none" strike="noStrike" dirty="0"/>
                        <a:t>2040</a:t>
                      </a:r>
                      <a:endParaRPr lang="en-US" sz="1600" b="1" i="0" u="none" strike="noStrike" dirty="0">
                        <a:solidFill>
                          <a:srgbClr val="000000"/>
                        </a:solidFill>
                        <a:latin typeface="Calibri"/>
                      </a:endParaRPr>
                    </a:p>
                  </a:txBody>
                  <a:tcPr marL="9181" marR="9181" marT="9181" marB="0" anchor="ctr"/>
                </a:tc>
                <a:extLst>
                  <a:ext uri="{0D108BD9-81ED-4DB2-BD59-A6C34878D82A}">
                    <a16:rowId xmlns:a16="http://schemas.microsoft.com/office/drawing/2014/main" val="10000"/>
                  </a:ext>
                </a:extLst>
              </a:tr>
              <a:tr h="292894">
                <a:tc>
                  <a:txBody>
                    <a:bodyPr/>
                    <a:lstStyle/>
                    <a:p>
                      <a:pPr algn="ctr" fontAlgn="b"/>
                      <a:r>
                        <a:rPr lang="en-US" sz="1600" b="1" u="none" strike="noStrike" dirty="0"/>
                        <a:t>Population in billion </a:t>
                      </a:r>
                      <a:endParaRPr lang="en-US" sz="1600" b="1" i="0" u="none" strike="noStrike" dirty="0">
                        <a:solidFill>
                          <a:srgbClr val="000000"/>
                        </a:solidFill>
                        <a:latin typeface="Calibri"/>
                      </a:endParaRPr>
                    </a:p>
                  </a:txBody>
                  <a:tcPr marL="9181" marR="9181" marT="9181" marB="0" anchor="ctr"/>
                </a:tc>
                <a:tc>
                  <a:txBody>
                    <a:bodyPr/>
                    <a:lstStyle/>
                    <a:p>
                      <a:pPr algn="ctr" fontAlgn="b"/>
                      <a:r>
                        <a:rPr lang="en-US" sz="1400" b="0" i="0" u="none" strike="noStrike" dirty="0">
                          <a:solidFill>
                            <a:srgbClr val="000000"/>
                          </a:solidFill>
                          <a:latin typeface="Calibri"/>
                        </a:rPr>
                        <a:t>0.8463</a:t>
                      </a:r>
                    </a:p>
                  </a:txBody>
                  <a:tcPr marL="9525" marR="9525" marT="9525" marB="0" anchor="ctr"/>
                </a:tc>
                <a:tc>
                  <a:txBody>
                    <a:bodyPr/>
                    <a:lstStyle/>
                    <a:p>
                      <a:pPr algn="ctr" fontAlgn="b"/>
                      <a:r>
                        <a:rPr lang="en-US" sz="1400" b="0" i="0" u="none" strike="noStrike" dirty="0">
                          <a:solidFill>
                            <a:srgbClr val="000000"/>
                          </a:solidFill>
                          <a:latin typeface="Calibri"/>
                        </a:rPr>
                        <a:t>0.8439</a:t>
                      </a:r>
                    </a:p>
                  </a:txBody>
                  <a:tcPr marL="9525" marR="9525" marT="9525" marB="0" anchor="ctr"/>
                </a:tc>
                <a:tc>
                  <a:txBody>
                    <a:bodyPr/>
                    <a:lstStyle/>
                    <a:p>
                      <a:pPr algn="ctr" fontAlgn="b"/>
                      <a:r>
                        <a:rPr lang="en-US" sz="1400" b="0" i="0" u="none" strike="noStrike" dirty="0">
                          <a:solidFill>
                            <a:srgbClr val="000000"/>
                          </a:solidFill>
                          <a:latin typeface="Calibri"/>
                        </a:rPr>
                        <a:t>0.8428</a:t>
                      </a:r>
                    </a:p>
                  </a:txBody>
                  <a:tcPr marL="9525" marR="9525" marT="9525" marB="0" anchor="ctr"/>
                </a:tc>
                <a:tc>
                  <a:txBody>
                    <a:bodyPr/>
                    <a:lstStyle/>
                    <a:p>
                      <a:pPr algn="ctr" fontAlgn="b"/>
                      <a:r>
                        <a:rPr lang="en-US" sz="1400" b="0" i="0" u="none" strike="noStrike" dirty="0">
                          <a:solidFill>
                            <a:srgbClr val="000000"/>
                          </a:solidFill>
                          <a:latin typeface="Calibri"/>
                        </a:rPr>
                        <a:t>0.8403</a:t>
                      </a:r>
                    </a:p>
                  </a:txBody>
                  <a:tcPr marL="9525" marR="9525" marT="9525" marB="0" anchor="ctr"/>
                </a:tc>
                <a:tc>
                  <a:txBody>
                    <a:bodyPr/>
                    <a:lstStyle/>
                    <a:p>
                      <a:pPr algn="ctr" fontAlgn="b"/>
                      <a:r>
                        <a:rPr lang="en-US" sz="1400" b="0" i="0" u="none" strike="noStrike" dirty="0">
                          <a:solidFill>
                            <a:srgbClr val="000000"/>
                          </a:solidFill>
                          <a:latin typeface="Calibri"/>
                        </a:rPr>
                        <a:t>0.8366</a:t>
                      </a:r>
                    </a:p>
                  </a:txBody>
                  <a:tcPr marL="9525" marR="9525" marT="9525" marB="0" anchor="ctr"/>
                </a:tc>
                <a:tc>
                  <a:txBody>
                    <a:bodyPr/>
                    <a:lstStyle/>
                    <a:p>
                      <a:pPr algn="ctr" fontAlgn="b"/>
                      <a:r>
                        <a:rPr lang="en-US" sz="1400" b="0" i="0" u="none" strike="noStrike" dirty="0">
                          <a:solidFill>
                            <a:srgbClr val="000000"/>
                          </a:solidFill>
                          <a:latin typeface="Calibri"/>
                        </a:rPr>
                        <a:t>0.8318</a:t>
                      </a:r>
                    </a:p>
                  </a:txBody>
                  <a:tcPr marL="9525" marR="9525" marT="9525" marB="0" anchor="ctr"/>
                </a:tc>
                <a:extLst>
                  <a:ext uri="{0D108BD9-81ED-4DB2-BD59-A6C34878D82A}">
                    <a16:rowId xmlns:a16="http://schemas.microsoft.com/office/drawing/2014/main" val="10001"/>
                  </a:ext>
                </a:extLst>
              </a:tr>
              <a:tr h="292894">
                <a:tc>
                  <a:txBody>
                    <a:bodyPr/>
                    <a:lstStyle/>
                    <a:p>
                      <a:pPr algn="ctr" fontAlgn="b"/>
                      <a:r>
                        <a:rPr lang="en-US" sz="1600" b="1" u="none" strike="noStrike" dirty="0"/>
                        <a:t>Population, 0-14    Years in million </a:t>
                      </a:r>
                      <a:endParaRPr lang="en-US" sz="1600" b="1" i="0" u="none" strike="noStrike" dirty="0">
                        <a:solidFill>
                          <a:srgbClr val="000000"/>
                        </a:solidFill>
                        <a:latin typeface="Calibri"/>
                      </a:endParaRPr>
                    </a:p>
                  </a:txBody>
                  <a:tcPr marL="9181" marR="9181" marT="9181" marB="0" anchor="ctr"/>
                </a:tc>
                <a:tc>
                  <a:txBody>
                    <a:bodyPr/>
                    <a:lstStyle/>
                    <a:p>
                      <a:pPr algn="ctr" fontAlgn="b"/>
                      <a:r>
                        <a:rPr lang="en-US" sz="1600" u="none" strike="noStrike" dirty="0"/>
                        <a:t>93.4</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dirty="0"/>
                        <a:t>90.5</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a:t>88.1</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82.2</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79.4</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78.3</a:t>
                      </a:r>
                      <a:endParaRPr lang="en-US" sz="1600" b="0" i="0" u="none" strike="noStrike">
                        <a:solidFill>
                          <a:srgbClr val="000000"/>
                        </a:solidFill>
                        <a:latin typeface="Calibri"/>
                      </a:endParaRPr>
                    </a:p>
                  </a:txBody>
                  <a:tcPr marL="9181" marR="9181" marT="9181" marB="0" anchor="ctr"/>
                </a:tc>
                <a:extLst>
                  <a:ext uri="{0D108BD9-81ED-4DB2-BD59-A6C34878D82A}">
                    <a16:rowId xmlns:a16="http://schemas.microsoft.com/office/drawing/2014/main" val="10002"/>
                  </a:ext>
                </a:extLst>
              </a:tr>
              <a:tr h="292894">
                <a:tc>
                  <a:txBody>
                    <a:bodyPr/>
                    <a:lstStyle/>
                    <a:p>
                      <a:pPr algn="ctr" fontAlgn="b"/>
                      <a:r>
                        <a:rPr lang="en-US" sz="1600" b="1" u="none" strike="noStrike" dirty="0"/>
                        <a:t>Population, 15-24   Years in million </a:t>
                      </a:r>
                      <a:endParaRPr lang="en-US" sz="1600" b="1" i="0" u="none" strike="noStrike" dirty="0">
                        <a:solidFill>
                          <a:srgbClr val="000000"/>
                        </a:solidFill>
                        <a:latin typeface="Calibri"/>
                      </a:endParaRPr>
                    </a:p>
                  </a:txBody>
                  <a:tcPr marL="9181" marR="9181" marT="9181" marB="0" anchor="ctr"/>
                </a:tc>
                <a:tc>
                  <a:txBody>
                    <a:bodyPr/>
                    <a:lstStyle/>
                    <a:p>
                      <a:pPr algn="ctr" fontAlgn="b"/>
                      <a:r>
                        <a:rPr lang="en-US" sz="1600" u="none" strike="noStrike"/>
                        <a:t>93.2</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dirty="0"/>
                        <a:t>93.4</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dirty="0"/>
                        <a:t>95.9</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a:t>98.1</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94.3</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87.9</a:t>
                      </a:r>
                      <a:endParaRPr lang="en-US" sz="1600" b="0" i="0" u="none" strike="noStrike">
                        <a:solidFill>
                          <a:srgbClr val="000000"/>
                        </a:solidFill>
                        <a:latin typeface="Calibri"/>
                      </a:endParaRPr>
                    </a:p>
                  </a:txBody>
                  <a:tcPr marL="9181" marR="9181" marT="9181" marB="0" anchor="ctr"/>
                </a:tc>
                <a:extLst>
                  <a:ext uri="{0D108BD9-81ED-4DB2-BD59-A6C34878D82A}">
                    <a16:rowId xmlns:a16="http://schemas.microsoft.com/office/drawing/2014/main" val="10003"/>
                  </a:ext>
                </a:extLst>
              </a:tr>
              <a:tr h="292894">
                <a:tc>
                  <a:txBody>
                    <a:bodyPr/>
                    <a:lstStyle/>
                    <a:p>
                      <a:pPr algn="ctr" fontAlgn="b"/>
                      <a:r>
                        <a:rPr lang="en-US" sz="1600" b="1" u="none" strike="noStrike" dirty="0"/>
                        <a:t>Population, 25-34   Years in million </a:t>
                      </a:r>
                      <a:endParaRPr lang="en-US" sz="1600" b="1" i="0" u="none" strike="noStrike" dirty="0">
                        <a:solidFill>
                          <a:srgbClr val="000000"/>
                        </a:solidFill>
                        <a:latin typeface="Calibri"/>
                      </a:endParaRPr>
                    </a:p>
                  </a:txBody>
                  <a:tcPr marL="9181" marR="9181" marT="9181" marB="0" anchor="ctr"/>
                </a:tc>
                <a:tc>
                  <a:txBody>
                    <a:bodyPr/>
                    <a:lstStyle/>
                    <a:p>
                      <a:pPr algn="ctr" fontAlgn="b"/>
                      <a:r>
                        <a:rPr lang="en-US" sz="1600" u="none" strike="noStrike"/>
                        <a:t>113.7</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dirty="0"/>
                        <a:t>104.2</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a:t>96.4</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93.9</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95.8</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99.0</a:t>
                      </a:r>
                      <a:endParaRPr lang="en-US" sz="1600" b="0" i="0" u="none" strike="noStrike">
                        <a:solidFill>
                          <a:srgbClr val="000000"/>
                        </a:solidFill>
                        <a:latin typeface="Calibri"/>
                      </a:endParaRPr>
                    </a:p>
                  </a:txBody>
                  <a:tcPr marL="9181" marR="9181" marT="9181" marB="0" anchor="ctr"/>
                </a:tc>
                <a:extLst>
                  <a:ext uri="{0D108BD9-81ED-4DB2-BD59-A6C34878D82A}">
                    <a16:rowId xmlns:a16="http://schemas.microsoft.com/office/drawing/2014/main" val="10004"/>
                  </a:ext>
                </a:extLst>
              </a:tr>
              <a:tr h="292894">
                <a:tc>
                  <a:txBody>
                    <a:bodyPr/>
                    <a:lstStyle/>
                    <a:p>
                      <a:pPr algn="ctr" fontAlgn="b"/>
                      <a:r>
                        <a:rPr lang="en-US" sz="1600" b="1" u="none" strike="noStrike" dirty="0"/>
                        <a:t>Population, 35-44   Years in million </a:t>
                      </a:r>
                      <a:endParaRPr lang="en-US" sz="1600" b="1" i="0" u="none" strike="noStrike" dirty="0">
                        <a:solidFill>
                          <a:srgbClr val="000000"/>
                        </a:solidFill>
                        <a:latin typeface="Calibri"/>
                      </a:endParaRPr>
                    </a:p>
                  </a:txBody>
                  <a:tcPr marL="9181" marR="9181" marT="9181" marB="0" anchor="ctr"/>
                </a:tc>
                <a:tc>
                  <a:txBody>
                    <a:bodyPr/>
                    <a:lstStyle/>
                    <a:p>
                      <a:pPr algn="ctr" fontAlgn="b"/>
                      <a:r>
                        <a:rPr lang="en-US" sz="1600" u="none" strike="noStrike"/>
                        <a:t>120.0</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dirty="0"/>
                        <a:t>121.2</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dirty="0"/>
                        <a:t>118.1</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a:t>109.9</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100.8</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96.0</a:t>
                      </a:r>
                      <a:endParaRPr lang="en-US" sz="1600" b="0" i="0" u="none" strike="noStrike">
                        <a:solidFill>
                          <a:srgbClr val="000000"/>
                        </a:solidFill>
                        <a:latin typeface="Calibri"/>
                      </a:endParaRPr>
                    </a:p>
                  </a:txBody>
                  <a:tcPr marL="9181" marR="9181" marT="9181" marB="0" anchor="ctr"/>
                </a:tc>
                <a:extLst>
                  <a:ext uri="{0D108BD9-81ED-4DB2-BD59-A6C34878D82A}">
                    <a16:rowId xmlns:a16="http://schemas.microsoft.com/office/drawing/2014/main" val="10005"/>
                  </a:ext>
                </a:extLst>
              </a:tr>
              <a:tr h="292894">
                <a:tc>
                  <a:txBody>
                    <a:bodyPr/>
                    <a:lstStyle/>
                    <a:p>
                      <a:pPr algn="ctr" fontAlgn="b"/>
                      <a:r>
                        <a:rPr lang="en-US" sz="1600" b="1" u="none" strike="noStrike" dirty="0"/>
                        <a:t>Population, 45-54   Years in million </a:t>
                      </a:r>
                      <a:endParaRPr lang="en-US" sz="1600" b="1" i="0" u="none" strike="noStrike" dirty="0">
                        <a:solidFill>
                          <a:srgbClr val="000000"/>
                        </a:solidFill>
                        <a:latin typeface="Calibri"/>
                      </a:endParaRPr>
                    </a:p>
                  </a:txBody>
                  <a:tcPr marL="9181" marR="9181" marT="9181" marB="0" anchor="ctr"/>
                </a:tc>
                <a:tc>
                  <a:txBody>
                    <a:bodyPr/>
                    <a:lstStyle/>
                    <a:p>
                      <a:pPr algn="ctr" fontAlgn="b"/>
                      <a:r>
                        <a:rPr lang="en-US" sz="1600" u="none" strike="noStrike"/>
                        <a:t>116.1</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115.8</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dirty="0"/>
                        <a:t>116.9</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dirty="0"/>
                        <a:t>118.6</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a:t>118.5</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112.9</a:t>
                      </a:r>
                      <a:endParaRPr lang="en-US" sz="1600" b="0" i="0" u="none" strike="noStrike">
                        <a:solidFill>
                          <a:srgbClr val="000000"/>
                        </a:solidFill>
                        <a:latin typeface="Calibri"/>
                      </a:endParaRPr>
                    </a:p>
                  </a:txBody>
                  <a:tcPr marL="9181" marR="9181" marT="9181" marB="0" anchor="ctr"/>
                </a:tc>
                <a:extLst>
                  <a:ext uri="{0D108BD9-81ED-4DB2-BD59-A6C34878D82A}">
                    <a16:rowId xmlns:a16="http://schemas.microsoft.com/office/drawing/2014/main" val="10006"/>
                  </a:ext>
                </a:extLst>
              </a:tr>
              <a:tr h="292894">
                <a:tc>
                  <a:txBody>
                    <a:bodyPr/>
                    <a:lstStyle/>
                    <a:p>
                      <a:pPr algn="ctr" fontAlgn="b"/>
                      <a:r>
                        <a:rPr lang="en-US" sz="1600" b="1" u="none" strike="noStrike" dirty="0"/>
                        <a:t>Population, 55+    Years in million </a:t>
                      </a:r>
                      <a:endParaRPr lang="en-US" sz="1600" b="1" i="0" u="none" strike="noStrike" dirty="0">
                        <a:solidFill>
                          <a:srgbClr val="000000"/>
                        </a:solidFill>
                        <a:latin typeface="Calibri"/>
                      </a:endParaRPr>
                    </a:p>
                  </a:txBody>
                  <a:tcPr marL="9181" marR="9181" marT="9181" marB="0" anchor="ctr"/>
                </a:tc>
                <a:tc>
                  <a:txBody>
                    <a:bodyPr/>
                    <a:lstStyle/>
                    <a:p>
                      <a:pPr algn="ctr" fontAlgn="b"/>
                      <a:r>
                        <a:rPr lang="en-US" sz="1600" u="none" strike="noStrike"/>
                        <a:t>309.9</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318.9</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a:t>327.4</a:t>
                      </a:r>
                      <a:endParaRPr lang="en-US" sz="1600" b="0" i="0" u="none" strike="noStrike">
                        <a:solidFill>
                          <a:srgbClr val="000000"/>
                        </a:solidFill>
                        <a:latin typeface="Calibri"/>
                      </a:endParaRPr>
                    </a:p>
                  </a:txBody>
                  <a:tcPr marL="9181" marR="9181" marT="9181" marB="0" anchor="ctr"/>
                </a:tc>
                <a:tc>
                  <a:txBody>
                    <a:bodyPr/>
                    <a:lstStyle/>
                    <a:p>
                      <a:pPr algn="ctr" fontAlgn="b"/>
                      <a:r>
                        <a:rPr lang="en-US" sz="1600" u="none" strike="noStrike" dirty="0"/>
                        <a:t>337.5</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dirty="0"/>
                        <a:t>347.8</a:t>
                      </a:r>
                      <a:endParaRPr lang="en-US" sz="1600" b="0" i="0" u="none" strike="noStrike" dirty="0">
                        <a:solidFill>
                          <a:srgbClr val="000000"/>
                        </a:solidFill>
                        <a:latin typeface="Calibri"/>
                      </a:endParaRPr>
                    </a:p>
                  </a:txBody>
                  <a:tcPr marL="9181" marR="9181" marT="9181" marB="0" anchor="ctr"/>
                </a:tc>
                <a:tc>
                  <a:txBody>
                    <a:bodyPr/>
                    <a:lstStyle/>
                    <a:p>
                      <a:pPr algn="ctr" fontAlgn="b"/>
                      <a:r>
                        <a:rPr lang="en-US" sz="1600" u="none" strike="noStrike" dirty="0"/>
                        <a:t>357.8</a:t>
                      </a:r>
                      <a:endParaRPr lang="en-US" sz="1600" b="0" i="0" u="none" strike="noStrike" dirty="0">
                        <a:solidFill>
                          <a:srgbClr val="000000"/>
                        </a:solidFill>
                        <a:latin typeface="Calibri"/>
                      </a:endParaRPr>
                    </a:p>
                  </a:txBody>
                  <a:tcPr marL="9181" marR="9181" marT="9181"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19300" y="733425"/>
            <a:ext cx="5267325" cy="304200"/>
            <a:chOff x="0" y="3576"/>
            <a:chExt cx="2401619" cy="304200"/>
          </a:xfrm>
        </p:grpSpPr>
        <p:sp>
          <p:nvSpPr>
            <p:cNvPr id="6" name="Rounded Rectangle 5"/>
            <p:cNvSpPr/>
            <p:nvPr/>
          </p:nvSpPr>
          <p:spPr>
            <a:xfrm>
              <a:off x="0" y="3576"/>
              <a:ext cx="2401619" cy="304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4850" y="18426"/>
              <a:ext cx="2371919" cy="274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a:t>GROSS DOMESTIC PRODUCT (GDP) OF EUROPEAN MARKET</a:t>
              </a:r>
              <a:endParaRPr lang="en-US" sz="1300" b="0" i="0" kern="1200" dirty="0"/>
            </a:p>
          </p:txBody>
        </p:sp>
      </p:grpSp>
      <p:graphicFrame>
        <p:nvGraphicFramePr>
          <p:cNvPr id="11" name="Table 10"/>
          <p:cNvGraphicFramePr>
            <a:graphicFrameLocks noGrp="1"/>
          </p:cNvGraphicFramePr>
          <p:nvPr/>
        </p:nvGraphicFramePr>
        <p:xfrm>
          <a:off x="666750" y="1209675"/>
          <a:ext cx="7953379" cy="605928"/>
        </p:xfrm>
        <a:graphic>
          <a:graphicData uri="http://schemas.openxmlformats.org/drawingml/2006/table">
            <a:tbl>
              <a:tblPr/>
              <a:tblGrid>
                <a:gridCol w="2690255">
                  <a:extLst>
                    <a:ext uri="{9D8B030D-6E8A-4147-A177-3AD203B41FA5}">
                      <a16:colId xmlns:a16="http://schemas.microsoft.com/office/drawing/2014/main" val="20000"/>
                    </a:ext>
                  </a:extLst>
                </a:gridCol>
                <a:gridCol w="120547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781050">
                  <a:extLst>
                    <a:ext uri="{9D8B030D-6E8A-4147-A177-3AD203B41FA5}">
                      <a16:colId xmlns:a16="http://schemas.microsoft.com/office/drawing/2014/main" val="20003"/>
                    </a:ext>
                  </a:extLst>
                </a:gridCol>
                <a:gridCol w="848072">
                  <a:extLst>
                    <a:ext uri="{9D8B030D-6E8A-4147-A177-3AD203B41FA5}">
                      <a16:colId xmlns:a16="http://schemas.microsoft.com/office/drawing/2014/main" val="20004"/>
                    </a:ext>
                  </a:extLst>
                </a:gridCol>
                <a:gridCol w="766591">
                  <a:extLst>
                    <a:ext uri="{9D8B030D-6E8A-4147-A177-3AD203B41FA5}">
                      <a16:colId xmlns:a16="http://schemas.microsoft.com/office/drawing/2014/main" val="20005"/>
                    </a:ext>
                  </a:extLst>
                </a:gridCol>
                <a:gridCol w="766591">
                  <a:extLst>
                    <a:ext uri="{9D8B030D-6E8A-4147-A177-3AD203B41FA5}">
                      <a16:colId xmlns:a16="http://schemas.microsoft.com/office/drawing/2014/main" val="20006"/>
                    </a:ext>
                  </a:extLst>
                </a:gridCol>
              </a:tblGrid>
              <a:tr h="201976">
                <a:tc>
                  <a:txBody>
                    <a:bodyPr/>
                    <a:lstStyle/>
                    <a:p>
                      <a:pPr algn="ctr" fontAlgn="b"/>
                      <a:r>
                        <a:rPr lang="en-US" sz="1200" b="0" i="0" u="none" strike="noStrike" dirty="0">
                          <a:solidFill>
                            <a:srgbClr val="000000"/>
                          </a:solidFill>
                          <a:latin typeface="Calibri"/>
                        </a:rPr>
                        <a:t> </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200" b="1" i="0" u="none" strike="noStrike">
                          <a:solidFill>
                            <a:srgbClr val="000000"/>
                          </a:solidFill>
                          <a:latin typeface="Calibri"/>
                        </a:rPr>
                        <a:t>2020</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200" b="1" i="0" u="none" strike="noStrike">
                          <a:solidFill>
                            <a:srgbClr val="000000"/>
                          </a:solidFill>
                          <a:latin typeface="Calibri"/>
                        </a:rPr>
                        <a:t>2024</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200" b="1" i="0" u="none" strike="noStrike">
                          <a:solidFill>
                            <a:srgbClr val="000000"/>
                          </a:solidFill>
                          <a:latin typeface="Calibri"/>
                        </a:rPr>
                        <a:t>2028</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200" b="1" i="0" u="none" strike="noStrike">
                          <a:solidFill>
                            <a:srgbClr val="000000"/>
                          </a:solidFill>
                          <a:latin typeface="Calibri"/>
                        </a:rPr>
                        <a:t>2032</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200" b="1" i="0" u="none" strike="noStrike">
                          <a:solidFill>
                            <a:srgbClr val="000000"/>
                          </a:solidFill>
                          <a:latin typeface="Calibri"/>
                        </a:rPr>
                        <a:t>2036</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200" b="1" i="0" u="none" strike="noStrike">
                          <a:solidFill>
                            <a:srgbClr val="000000"/>
                          </a:solidFill>
                          <a:latin typeface="Calibri"/>
                        </a:rPr>
                        <a:t>2040</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0"/>
                  </a:ext>
                </a:extLst>
              </a:tr>
              <a:tr h="201976">
                <a:tc>
                  <a:txBody>
                    <a:bodyPr/>
                    <a:lstStyle/>
                    <a:p>
                      <a:pPr algn="ctr" fontAlgn="b"/>
                      <a:r>
                        <a:rPr lang="en-US" sz="1200" b="1" i="0" u="none" strike="noStrike">
                          <a:solidFill>
                            <a:srgbClr val="000000"/>
                          </a:solidFill>
                          <a:latin typeface="Calibri"/>
                        </a:rPr>
                        <a:t>GDP (per Capita) in thousand USD (US$)</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25.8</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32.8</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38.1</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43.3</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48.1</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52.3</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1976">
                <a:tc>
                  <a:txBody>
                    <a:bodyPr/>
                    <a:lstStyle/>
                    <a:p>
                      <a:pPr algn="ctr" fontAlgn="b"/>
                      <a:r>
                        <a:rPr lang="en-US" sz="1200" b="1" i="0" u="none" strike="noStrike">
                          <a:solidFill>
                            <a:srgbClr val="000000"/>
                          </a:solidFill>
                          <a:latin typeface="Calibri"/>
                        </a:rPr>
                        <a:t>Investment (% of GDP)</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22.5</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22.3</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22.3</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22.3</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22.3</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22.3</a:t>
                      </a:r>
                    </a:p>
                  </a:txBody>
                  <a:tcPr marL="9181" marR="9181" marT="91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4" name="Group 13"/>
          <p:cNvGrpSpPr/>
          <p:nvPr/>
        </p:nvGrpSpPr>
        <p:grpSpPr>
          <a:xfrm>
            <a:off x="2019300" y="1952925"/>
            <a:ext cx="5267325" cy="304200"/>
            <a:chOff x="-84336" y="1193076"/>
            <a:chExt cx="2401619" cy="304200"/>
          </a:xfrm>
        </p:grpSpPr>
        <p:sp>
          <p:nvSpPr>
            <p:cNvPr id="15" name="Rounded Rectangle 14"/>
            <p:cNvSpPr/>
            <p:nvPr/>
          </p:nvSpPr>
          <p:spPr>
            <a:xfrm>
              <a:off x="-84336" y="1193076"/>
              <a:ext cx="2401619" cy="304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54636" y="1222776"/>
              <a:ext cx="2371919" cy="274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a:t>CONSUMER SPENDING IN EUROPEAN MARKET</a:t>
              </a:r>
              <a:endParaRPr lang="en-US" sz="1300" b="0" i="0" kern="1200" dirty="0"/>
            </a:p>
          </p:txBody>
        </p:sp>
      </p:grpSp>
      <p:graphicFrame>
        <p:nvGraphicFramePr>
          <p:cNvPr id="17" name="Table 16"/>
          <p:cNvGraphicFramePr>
            <a:graphicFrameLocks noGrp="1"/>
          </p:cNvGraphicFramePr>
          <p:nvPr/>
        </p:nvGraphicFramePr>
        <p:xfrm>
          <a:off x="342902" y="2390775"/>
          <a:ext cx="8467722" cy="2233398"/>
        </p:xfrm>
        <a:graphic>
          <a:graphicData uri="http://schemas.openxmlformats.org/drawingml/2006/table">
            <a:tbl>
              <a:tblPr/>
              <a:tblGrid>
                <a:gridCol w="4533898">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19125">
                  <a:extLst>
                    <a:ext uri="{9D8B030D-6E8A-4147-A177-3AD203B41FA5}">
                      <a16:colId xmlns:a16="http://schemas.microsoft.com/office/drawing/2014/main" val="20004"/>
                    </a:ext>
                  </a:extLst>
                </a:gridCol>
                <a:gridCol w="619125">
                  <a:extLst>
                    <a:ext uri="{9D8B030D-6E8A-4147-A177-3AD203B41FA5}">
                      <a16:colId xmlns:a16="http://schemas.microsoft.com/office/drawing/2014/main" val="20005"/>
                    </a:ext>
                  </a:extLst>
                </a:gridCol>
                <a:gridCol w="628649">
                  <a:extLst>
                    <a:ext uri="{9D8B030D-6E8A-4147-A177-3AD203B41FA5}">
                      <a16:colId xmlns:a16="http://schemas.microsoft.com/office/drawing/2014/main" val="20006"/>
                    </a:ext>
                  </a:extLst>
                </a:gridCol>
              </a:tblGrid>
              <a:tr h="216435">
                <a:tc>
                  <a:txBody>
                    <a:bodyPr/>
                    <a:lstStyle/>
                    <a:p>
                      <a:pPr algn="ctr" fontAlgn="b"/>
                      <a:r>
                        <a:rPr lang="en-US" sz="800" b="0" i="0" u="none" strike="noStrike" dirty="0">
                          <a:solidFill>
                            <a:srgbClr val="000000"/>
                          </a:solidFill>
                          <a:latin typeface="Calibri"/>
                        </a:rPr>
                        <a:t> </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1" i="0" u="none" strike="noStrike" dirty="0">
                          <a:solidFill>
                            <a:srgbClr val="000000"/>
                          </a:solidFill>
                          <a:latin typeface="Calibri"/>
                        </a:rPr>
                        <a:t>2020</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1" i="0" u="none" strike="noStrike">
                          <a:solidFill>
                            <a:srgbClr val="000000"/>
                          </a:solidFill>
                          <a:latin typeface="Calibri"/>
                        </a:rPr>
                        <a:t>2024</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1" i="0" u="none" strike="noStrike">
                          <a:solidFill>
                            <a:srgbClr val="000000"/>
                          </a:solidFill>
                          <a:latin typeface="Calibri"/>
                        </a:rPr>
                        <a:t>2028</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1" i="0" u="none" strike="noStrike">
                          <a:solidFill>
                            <a:srgbClr val="000000"/>
                          </a:solidFill>
                          <a:latin typeface="Calibri"/>
                        </a:rPr>
                        <a:t>2032</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1" i="0" u="none" strike="noStrike">
                          <a:solidFill>
                            <a:srgbClr val="000000"/>
                          </a:solidFill>
                          <a:latin typeface="Calibri"/>
                        </a:rPr>
                        <a:t>2036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1" i="0" u="none" strike="noStrike" dirty="0">
                          <a:solidFill>
                            <a:srgbClr val="000000"/>
                          </a:solidFill>
                          <a:latin typeface="Calibri"/>
                        </a:rPr>
                        <a:t>2040</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0"/>
                  </a:ext>
                </a:extLst>
              </a:tr>
              <a:tr h="221786">
                <a:tc>
                  <a:txBody>
                    <a:bodyPr/>
                    <a:lstStyle/>
                    <a:p>
                      <a:pPr algn="ctr" fontAlgn="b"/>
                      <a:r>
                        <a:rPr lang="en-US" sz="1100" b="1" i="0" u="none" strike="noStrike" dirty="0">
                          <a:solidFill>
                            <a:srgbClr val="000000"/>
                          </a:solidFill>
                          <a:latin typeface="Calibri"/>
                        </a:rPr>
                        <a:t>Consumer Spending (per Capita) in thousand USD (US$)</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13.6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17.4</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20.1</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22.8</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25.2</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27.4</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786">
                <a:tc>
                  <a:txBody>
                    <a:bodyPr/>
                    <a:lstStyle/>
                    <a:p>
                      <a:pPr algn="ctr" fontAlgn="b"/>
                      <a:r>
                        <a:rPr lang="en-US" sz="1100" b="1" i="0" u="none" strike="noStrike" dirty="0">
                          <a:solidFill>
                            <a:srgbClr val="000000"/>
                          </a:solidFill>
                          <a:latin typeface="Calibri"/>
                        </a:rPr>
                        <a:t>Consumer Spending, Housing (per Capita) in thousand USD (US$)</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3.4</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4.1</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4.8</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5.5</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6.1</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6.7</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786">
                <a:tc>
                  <a:txBody>
                    <a:bodyPr/>
                    <a:lstStyle/>
                    <a:p>
                      <a:pPr algn="ctr" fontAlgn="b"/>
                      <a:r>
                        <a:rPr lang="en-US" sz="1100" b="1" i="0" u="none" strike="noStrike" dirty="0">
                          <a:solidFill>
                            <a:srgbClr val="000000"/>
                          </a:solidFill>
                          <a:latin typeface="Calibri"/>
                        </a:rPr>
                        <a:t>Consumer Spending, Household Goods &amp; Services (per Capita) in thousand USD (US$)</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0.8</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1.0</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1.1</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1.3</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1.4</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1.5</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1786">
                <a:tc>
                  <a:txBody>
                    <a:bodyPr/>
                    <a:lstStyle/>
                    <a:p>
                      <a:pPr algn="ctr" fontAlgn="b"/>
                      <a:r>
                        <a:rPr lang="en-US" sz="1100" b="1" i="0" u="none" strike="noStrike" dirty="0">
                          <a:solidFill>
                            <a:srgbClr val="000000"/>
                          </a:solidFill>
                          <a:latin typeface="Calibri"/>
                        </a:rPr>
                        <a:t>Consumer Spending, Transportation (per Capita) in thousand USD (US$)</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2.2</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2.5</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2.8</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3.1</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3.3</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786">
                <a:tc>
                  <a:txBody>
                    <a:bodyPr/>
                    <a:lstStyle/>
                    <a:p>
                      <a:pPr algn="ctr" fontAlgn="b"/>
                      <a:r>
                        <a:rPr lang="en-US" sz="1100" b="1" i="0" u="none" strike="noStrike" dirty="0">
                          <a:solidFill>
                            <a:srgbClr val="000000"/>
                          </a:solidFill>
                          <a:latin typeface="Calibri"/>
                        </a:rPr>
                        <a:t>Consumer Spending, Recreation &amp; Culture (per Capita) in thousand USD (US$)</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1.1</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1.4</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2.0</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2.1</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1786">
                <a:tc>
                  <a:txBody>
                    <a:bodyPr/>
                    <a:lstStyle/>
                    <a:p>
                      <a:pPr algn="ctr" fontAlgn="b"/>
                      <a:r>
                        <a:rPr lang="en-US" sz="1100" b="1" i="0" u="none" strike="noStrike" dirty="0">
                          <a:solidFill>
                            <a:srgbClr val="000000"/>
                          </a:solidFill>
                          <a:latin typeface="Calibri"/>
                        </a:rPr>
                        <a:t>Consumer Spending, Other Goods &amp; Services (per Capita) in thousand USD (US$)</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2.0</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2.3</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2.8</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3.1</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786">
                <a:tc>
                  <a:txBody>
                    <a:bodyPr/>
                    <a:lstStyle/>
                    <a:p>
                      <a:pPr algn="ctr" fontAlgn="b"/>
                      <a:r>
                        <a:rPr lang="en-US" sz="1100" b="1" i="0" u="none" strike="noStrike" dirty="0">
                          <a:solidFill>
                            <a:srgbClr val="000000"/>
                          </a:solidFill>
                          <a:latin typeface="Calibri"/>
                        </a:rPr>
                        <a:t>Consumer Spending, Purchase of Vehicles (per Capita) in thousand USD (US$)</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0.5</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0.7</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0.8</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0.9</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0.9</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1786">
                <a:tc>
                  <a:txBody>
                    <a:bodyPr/>
                    <a:lstStyle/>
                    <a:p>
                      <a:pPr algn="ctr" fontAlgn="b"/>
                      <a:r>
                        <a:rPr lang="en-US" sz="1100" b="1" i="0" u="none" strike="noStrike" dirty="0">
                          <a:solidFill>
                            <a:srgbClr val="000000"/>
                          </a:solidFill>
                          <a:latin typeface="Calibri"/>
                        </a:rPr>
                        <a:t>Consumer Spending, Transport Services (per Capita) in thousand USD (US$)</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0.3</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0.4</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0.5</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0.5</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0.6</a:t>
                      </a:r>
                    </a:p>
                  </a:txBody>
                  <a:tcPr marL="6254" marR="6254" marT="6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theme/_rels/theme2.xml.rels>&#65279;<?xml version="1.0" encoding="utf-8"?><Relationships xmlns="http://schemas.openxmlformats.org/package/2006/relationships"><Relationship Type="http://schemas.openxmlformats.org/officeDocument/2006/relationships/image" Target="/ppt/media/image5.jpeg" Id="rId1" /></Relationships>
</file>

<file path=ppt/theme/theme1.xml><?xml version="1.0" encoding="utf-8"?>
<a:theme xmlns:a="http://schemas.openxmlformats.org/drawingml/2006/main" name="Tema de Offic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4957</Words>
  <Application>Microsoft Office PowerPoint</Application>
  <PresentationFormat>On-screen Show (16:9)</PresentationFormat>
  <Paragraphs>414</Paragraphs>
  <Slides>42</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Calibri</vt:lpstr>
      <vt:lpstr>Arial Rounded MT Bold</vt:lpstr>
      <vt:lpstr>Wingdings 2</vt:lpstr>
      <vt:lpstr>Perpetua</vt:lpstr>
      <vt:lpstr>Zilla Slab</vt:lpstr>
      <vt:lpstr>Franklin Gothic Book</vt:lpstr>
      <vt:lpstr>Arial</vt:lpstr>
      <vt:lpstr>Roboto</vt:lpstr>
      <vt:lpstr>Tahoma</vt:lpstr>
      <vt:lpstr>Wingdings</vt:lpstr>
      <vt:lpstr>Times New Roman</vt:lpstr>
      <vt:lpstr>Aptos Narrow</vt:lpstr>
      <vt:lpstr>Tema de Office</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Bibiana Camba Quintas</dc:creator>
  <cp:lastModifiedBy>Tushar Pandey</cp:lastModifiedBy>
  <cp:revision>194</cp:revision>
  <dcterms:created xsi:type="dcterms:W3CDTF">2024-07-23T20:34:59Z</dcterms:created>
  <dcterms:modified xsi:type="dcterms:W3CDTF">2024-12-28T07:03:22Z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E56C20500CB64F17A089F2539AE44E85_12</vt:lpwstr>
  </property>
  <property fmtid="{D5CDD505-2E9C-101B-9397-08002B2CF9AE}" pid="3" name="KSOProductBuildVer">
    <vt:lpwstr>1033-12.2.0.17153</vt:lpwstr>
  </property>
</Properties>
</file>